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71" r:id="rId3"/>
    <p:sldId id="258" r:id="rId4"/>
    <p:sldId id="257" r:id="rId5"/>
    <p:sldId id="260" r:id="rId6"/>
    <p:sldId id="265" r:id="rId7"/>
    <p:sldId id="266" r:id="rId8"/>
    <p:sldId id="267" r:id="rId9"/>
    <p:sldId id="268" r:id="rId10"/>
    <p:sldId id="269" r:id="rId11"/>
    <p:sldId id="270" r:id="rId12"/>
    <p:sldId id="261" r:id="rId13"/>
    <p:sldId id="263" r:id="rId14"/>
    <p:sldId id="262" r:id="rId15"/>
    <p:sldId id="259" r:id="rId16"/>
    <p:sldId id="264" r:id="rId17"/>
    <p:sldId id="272" r:id="rId18"/>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5EA0"/>
    <a:srgbClr val="0000FF"/>
    <a:srgbClr val="3274A1"/>
    <a:srgbClr val="72B6A1"/>
    <a:srgbClr val="F6F6BC"/>
    <a:srgbClr val="631F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10"/>
  </p:normalViewPr>
  <p:slideViewPr>
    <p:cSldViewPr snapToGrid="0" snapToObjects="1">
      <p:cViewPr varScale="1">
        <p:scale>
          <a:sx n="61" d="100"/>
          <a:sy n="61" d="100"/>
        </p:scale>
        <p:origin x="399" y="3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thima dilshana" userId="41cd758e120339e2" providerId="LiveId" clId="{65D63A34-D5D2-40E7-9F74-89DD27D7FB71}"/>
    <pc:docChg chg="modSld">
      <pc:chgData name="fathima dilshana" userId="41cd758e120339e2" providerId="LiveId" clId="{65D63A34-D5D2-40E7-9F74-89DD27D7FB71}" dt="2024-09-12T20:23:36.108" v="1"/>
      <pc:docMkLst>
        <pc:docMk/>
      </pc:docMkLst>
      <pc:sldChg chg="addSp delSp modSp modTransition modAnim">
        <pc:chgData name="fathima dilshana" userId="41cd758e120339e2" providerId="LiveId" clId="{65D63A34-D5D2-40E7-9F74-89DD27D7FB71}" dt="2024-09-12T20:23:36.108" v="1"/>
        <pc:sldMkLst>
          <pc:docMk/>
          <pc:sldMk cId="0" sldId="256"/>
        </pc:sldMkLst>
        <pc:picChg chg="add del mod">
          <ac:chgData name="fathima dilshana" userId="41cd758e120339e2" providerId="LiveId" clId="{65D63A34-D5D2-40E7-9F74-89DD27D7FB71}" dt="2024-09-12T20:23:36.108" v="1"/>
          <ac:picMkLst>
            <pc:docMk/>
            <pc:sldMk cId="0" sldId="256"/>
            <ac:picMk id="7" creationId="{0AC1BD89-C4AE-E165-4D17-2BA56D1C89AF}"/>
          </ac:picMkLst>
        </pc:picChg>
      </pc:sldChg>
      <pc:sldChg chg="modTransition">
        <pc:chgData name="fathima dilshana" userId="41cd758e120339e2" providerId="LiveId" clId="{65D63A34-D5D2-40E7-9F74-89DD27D7FB71}" dt="2024-09-12T20:23:36.108" v="1"/>
        <pc:sldMkLst>
          <pc:docMk/>
          <pc:sldMk cId="0" sldId="257"/>
        </pc:sldMkLst>
      </pc:sldChg>
      <pc:sldChg chg="modTransition">
        <pc:chgData name="fathima dilshana" userId="41cd758e120339e2" providerId="LiveId" clId="{65D63A34-D5D2-40E7-9F74-89DD27D7FB71}" dt="2024-09-12T20:23:36.108" v="1"/>
        <pc:sldMkLst>
          <pc:docMk/>
          <pc:sldMk cId="0" sldId="258"/>
        </pc:sldMkLst>
      </pc:sldChg>
      <pc:sldChg chg="modTransition">
        <pc:chgData name="fathima dilshana" userId="41cd758e120339e2" providerId="LiveId" clId="{65D63A34-D5D2-40E7-9F74-89DD27D7FB71}" dt="2024-09-12T20:23:36.108" v="1"/>
        <pc:sldMkLst>
          <pc:docMk/>
          <pc:sldMk cId="0" sldId="259"/>
        </pc:sldMkLst>
      </pc:sldChg>
      <pc:sldChg chg="modTransition">
        <pc:chgData name="fathima dilshana" userId="41cd758e120339e2" providerId="LiveId" clId="{65D63A34-D5D2-40E7-9F74-89DD27D7FB71}" dt="2024-09-12T20:23:36.108" v="1"/>
        <pc:sldMkLst>
          <pc:docMk/>
          <pc:sldMk cId="0" sldId="260"/>
        </pc:sldMkLst>
      </pc:sldChg>
      <pc:sldChg chg="modTransition">
        <pc:chgData name="fathima dilshana" userId="41cd758e120339e2" providerId="LiveId" clId="{65D63A34-D5D2-40E7-9F74-89DD27D7FB71}" dt="2024-09-12T20:23:36.108" v="1"/>
        <pc:sldMkLst>
          <pc:docMk/>
          <pc:sldMk cId="0" sldId="261"/>
        </pc:sldMkLst>
      </pc:sldChg>
      <pc:sldChg chg="modTransition">
        <pc:chgData name="fathima dilshana" userId="41cd758e120339e2" providerId="LiveId" clId="{65D63A34-D5D2-40E7-9F74-89DD27D7FB71}" dt="2024-09-12T20:23:36.108" v="1"/>
        <pc:sldMkLst>
          <pc:docMk/>
          <pc:sldMk cId="0" sldId="262"/>
        </pc:sldMkLst>
      </pc:sldChg>
      <pc:sldChg chg="modTransition">
        <pc:chgData name="fathima dilshana" userId="41cd758e120339e2" providerId="LiveId" clId="{65D63A34-D5D2-40E7-9F74-89DD27D7FB71}" dt="2024-09-12T20:23:36.108" v="1"/>
        <pc:sldMkLst>
          <pc:docMk/>
          <pc:sldMk cId="0" sldId="263"/>
        </pc:sldMkLst>
      </pc:sldChg>
      <pc:sldChg chg="modTransition">
        <pc:chgData name="fathima dilshana" userId="41cd758e120339e2" providerId="LiveId" clId="{65D63A34-D5D2-40E7-9F74-89DD27D7FB71}" dt="2024-09-12T20:23:36.108" v="1"/>
        <pc:sldMkLst>
          <pc:docMk/>
          <pc:sldMk cId="0" sldId="264"/>
        </pc:sldMkLst>
      </pc:sldChg>
      <pc:sldChg chg="modTransition">
        <pc:chgData name="fathima dilshana" userId="41cd758e120339e2" providerId="LiveId" clId="{65D63A34-D5D2-40E7-9F74-89DD27D7FB71}" dt="2024-09-12T20:23:36.108" v="1"/>
        <pc:sldMkLst>
          <pc:docMk/>
          <pc:sldMk cId="1798173519" sldId="265"/>
        </pc:sldMkLst>
      </pc:sldChg>
      <pc:sldChg chg="modTransition">
        <pc:chgData name="fathima dilshana" userId="41cd758e120339e2" providerId="LiveId" clId="{65D63A34-D5D2-40E7-9F74-89DD27D7FB71}" dt="2024-09-12T20:23:36.108" v="1"/>
        <pc:sldMkLst>
          <pc:docMk/>
          <pc:sldMk cId="2236527893" sldId="266"/>
        </pc:sldMkLst>
      </pc:sldChg>
      <pc:sldChg chg="modTransition">
        <pc:chgData name="fathima dilshana" userId="41cd758e120339e2" providerId="LiveId" clId="{65D63A34-D5D2-40E7-9F74-89DD27D7FB71}" dt="2024-09-12T20:23:36.108" v="1"/>
        <pc:sldMkLst>
          <pc:docMk/>
          <pc:sldMk cId="3352684854" sldId="267"/>
        </pc:sldMkLst>
      </pc:sldChg>
      <pc:sldChg chg="modTransition">
        <pc:chgData name="fathima dilshana" userId="41cd758e120339e2" providerId="LiveId" clId="{65D63A34-D5D2-40E7-9F74-89DD27D7FB71}" dt="2024-09-12T20:23:36.108" v="1"/>
        <pc:sldMkLst>
          <pc:docMk/>
          <pc:sldMk cId="3560813503" sldId="268"/>
        </pc:sldMkLst>
      </pc:sldChg>
      <pc:sldChg chg="modTransition">
        <pc:chgData name="fathima dilshana" userId="41cd758e120339e2" providerId="LiveId" clId="{65D63A34-D5D2-40E7-9F74-89DD27D7FB71}" dt="2024-09-12T20:23:36.108" v="1"/>
        <pc:sldMkLst>
          <pc:docMk/>
          <pc:sldMk cId="1934489284" sldId="269"/>
        </pc:sldMkLst>
      </pc:sldChg>
      <pc:sldChg chg="modTransition">
        <pc:chgData name="fathima dilshana" userId="41cd758e120339e2" providerId="LiveId" clId="{65D63A34-D5D2-40E7-9F74-89DD27D7FB71}" dt="2024-09-12T20:23:36.108" v="1"/>
        <pc:sldMkLst>
          <pc:docMk/>
          <pc:sldMk cId="1399771094" sldId="270"/>
        </pc:sldMkLst>
      </pc:sldChg>
      <pc:sldChg chg="addSp delSp modSp modTransition modAnim">
        <pc:chgData name="fathima dilshana" userId="41cd758e120339e2" providerId="LiveId" clId="{65D63A34-D5D2-40E7-9F74-89DD27D7FB71}" dt="2024-09-12T20:23:36.108" v="1"/>
        <pc:sldMkLst>
          <pc:docMk/>
          <pc:sldMk cId="3994039869" sldId="271"/>
        </pc:sldMkLst>
        <pc:picChg chg="add del mod">
          <ac:chgData name="fathima dilshana" userId="41cd758e120339e2" providerId="LiveId" clId="{65D63A34-D5D2-40E7-9F74-89DD27D7FB71}" dt="2024-09-12T20:23:36.108" v="1"/>
          <ac:picMkLst>
            <pc:docMk/>
            <pc:sldMk cId="3994039869" sldId="271"/>
            <ac:picMk id="4" creationId="{A89CBC2E-6A7D-5A3F-D43B-9AD6142E0855}"/>
          </ac:picMkLst>
        </pc:picChg>
      </pc:sldChg>
      <pc:sldChg chg="modTransition">
        <pc:chgData name="fathima dilshana" userId="41cd758e120339e2" providerId="LiveId" clId="{65D63A34-D5D2-40E7-9F74-89DD27D7FB71}" dt="2024-09-12T20:23:36.108" v="1"/>
        <pc:sldMkLst>
          <pc:docMk/>
          <pc:sldMk cId="1412282434" sldId="272"/>
        </pc:sldMkLst>
      </pc:sldChg>
    </pc:docChg>
  </pc:docChgLst>
</pc:chgInfo>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6683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3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990243" y="2778485"/>
            <a:ext cx="12649914" cy="2296954"/>
          </a:xfrm>
          <a:prstGeom prst="rect">
            <a:avLst/>
          </a:prstGeom>
          <a:noFill/>
          <a:ln/>
        </p:spPr>
        <p:txBody>
          <a:bodyPr wrap="square" lIns="0" tIns="0" rIns="0" bIns="0" rtlCol="0" anchor="t"/>
          <a:lstStyle/>
          <a:p>
            <a:pPr marL="0" indent="0" algn="ctr">
              <a:lnSpc>
                <a:spcPts val="9000"/>
              </a:lnSpc>
              <a:buNone/>
            </a:pPr>
            <a:r>
              <a:rPr lang="en-US" sz="7200" kern="0" spc="-145" dirty="0">
                <a:solidFill>
                  <a:srgbClr val="000000"/>
                </a:solidFill>
                <a:latin typeface="Source Serif Pro" pitchFamily="34" charset="0"/>
                <a:ea typeface="Source Serif Pro" pitchFamily="34" charset="-122"/>
                <a:cs typeface="Source Serif Pro" pitchFamily="34" charset="-120"/>
              </a:rPr>
              <a:t>Web Scraping: Extracting Car Data’s from Cars24.com</a:t>
            </a:r>
            <a:endParaRPr lang="en-US" sz="7200" dirty="0"/>
          </a:p>
        </p:txBody>
      </p:sp>
      <p:sp>
        <p:nvSpPr>
          <p:cNvPr id="5" name="Text 2"/>
          <p:cNvSpPr/>
          <p:nvPr/>
        </p:nvSpPr>
        <p:spPr>
          <a:xfrm>
            <a:off x="990243" y="4796195"/>
            <a:ext cx="12649914" cy="1358384"/>
          </a:xfrm>
          <a:prstGeom prst="rect">
            <a:avLst/>
          </a:prstGeom>
          <a:noFill/>
          <a:ln/>
        </p:spPr>
        <p:txBody>
          <a:bodyPr wrap="square" lIns="0" tIns="0" rIns="0" bIns="0" rtlCol="0" anchor="t"/>
          <a:lstStyle/>
          <a:p>
            <a:pPr marL="0" indent="0">
              <a:lnSpc>
                <a:spcPts val="3550"/>
              </a:lnSpc>
              <a:buNone/>
            </a:pPr>
            <a:endParaRPr lang="en-US" sz="2200" dirty="0"/>
          </a:p>
        </p:txBody>
      </p:sp>
      <p:sp>
        <p:nvSpPr>
          <p:cNvPr id="6" name="Text 1"/>
          <p:cNvSpPr/>
          <p:nvPr/>
        </p:nvSpPr>
        <p:spPr>
          <a:xfrm>
            <a:off x="5692325" y="5319459"/>
            <a:ext cx="2865749" cy="1194628"/>
          </a:xfrm>
          <a:prstGeom prst="rect">
            <a:avLst/>
          </a:prstGeom>
          <a:noFill/>
          <a:ln/>
        </p:spPr>
        <p:txBody>
          <a:bodyPr wrap="square" lIns="0" tIns="0" rIns="0" bIns="0" rtlCol="0" anchor="t"/>
          <a:lstStyle/>
          <a:p>
            <a:pPr marL="0" indent="0">
              <a:lnSpc>
                <a:spcPts val="9000"/>
              </a:lnSpc>
              <a:buNone/>
            </a:pPr>
            <a:r>
              <a:rPr lang="en-US" sz="6000" kern="0" spc="-145" dirty="0">
                <a:solidFill>
                  <a:srgbClr val="000000"/>
                </a:solidFill>
                <a:latin typeface="Source Serif Pro" pitchFamily="34" charset="0"/>
                <a:ea typeface="Source Serif Pro" pitchFamily="34" charset="-122"/>
                <a:cs typeface="Source Serif Pro" pitchFamily="34" charset="-120"/>
              </a:rPr>
              <a:t>Team ‘E’</a:t>
            </a:r>
            <a:endParaRPr lang="en-US" sz="6000" dirty="0"/>
          </a:p>
        </p:txBody>
      </p:sp>
      <p:pic>
        <p:nvPicPr>
          <p:cNvPr id="8" name="Picture 7">
            <a:extLst>
              <a:ext uri="{FF2B5EF4-FFF2-40B4-BE49-F238E27FC236}">
                <a16:creationId xmlns:a16="http://schemas.microsoft.com/office/drawing/2014/main" id="{3187478E-F8CF-CCED-2227-19FFA668F79A}"/>
              </a:ext>
            </a:extLst>
          </p:cNvPr>
          <p:cNvPicPr>
            <a:picLocks noChangeAspect="1"/>
          </p:cNvPicPr>
          <p:nvPr/>
        </p:nvPicPr>
        <p:blipFill>
          <a:blip r:embed="rId4"/>
          <a:stretch>
            <a:fillRect/>
          </a:stretch>
        </p:blipFill>
        <p:spPr>
          <a:xfrm>
            <a:off x="11752783" y="0"/>
            <a:ext cx="2236755" cy="223675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698" y="1193233"/>
            <a:ext cx="10963295" cy="6388195"/>
          </a:xfrm>
          <a:prstGeom prst="rect">
            <a:avLst/>
          </a:prstGeom>
          <a:ln>
            <a:noFill/>
          </a:ln>
          <a:effectLst>
            <a:outerShdw blurRad="190500" algn="tl" rotWithShape="0">
              <a:srgbClr val="000000">
                <a:alpha val="70000"/>
              </a:srgbClr>
            </a:outerShdw>
          </a:effectLst>
        </p:spPr>
      </p:pic>
      <p:sp>
        <p:nvSpPr>
          <p:cNvPr id="3" name="Text 0"/>
          <p:cNvSpPr/>
          <p:nvPr/>
        </p:nvSpPr>
        <p:spPr>
          <a:xfrm>
            <a:off x="499698" y="325093"/>
            <a:ext cx="12980631" cy="1171813"/>
          </a:xfrm>
          <a:prstGeom prst="rect">
            <a:avLst/>
          </a:prstGeom>
          <a:noFill/>
          <a:ln/>
        </p:spPr>
        <p:txBody>
          <a:bodyPr wrap="square" lIns="0" tIns="0" rIns="0" bIns="0" rtlCol="0" anchor="t"/>
          <a:lstStyle/>
          <a:p>
            <a:pPr marL="0" indent="0">
              <a:lnSpc>
                <a:spcPts val="4600"/>
              </a:lnSpc>
              <a:buNone/>
            </a:pPr>
            <a:r>
              <a:rPr lang="en-US" sz="3650" kern="0" spc="-74" dirty="0">
                <a:solidFill>
                  <a:srgbClr val="000000"/>
                </a:solidFill>
                <a:latin typeface="Source Serif Pro" pitchFamily="34" charset="0"/>
                <a:ea typeface="Source Serif Pro" pitchFamily="34" charset="-122"/>
                <a:cs typeface="Source Serif Pro" pitchFamily="34" charset="-120"/>
              </a:rPr>
              <a:t>Output:- .CSV file without Data Cleaning.   </a:t>
            </a:r>
            <a:endParaRPr lang="en-US" sz="3650" dirty="0"/>
          </a:p>
        </p:txBody>
      </p:sp>
    </p:spTree>
    <p:extLst>
      <p:ext uri="{BB962C8B-B14F-4D97-AF65-F5344CB8AC3E}">
        <p14:creationId xmlns:p14="http://schemas.microsoft.com/office/powerpoint/2010/main" val="1934489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213" y="1253765"/>
            <a:ext cx="11218135" cy="6325386"/>
          </a:xfrm>
          <a:prstGeom prst="rect">
            <a:avLst/>
          </a:prstGeom>
          <a:ln>
            <a:noFill/>
          </a:ln>
          <a:effectLst>
            <a:outerShdw blurRad="190500" algn="tl" rotWithShape="0">
              <a:srgbClr val="000000">
                <a:alpha val="70000"/>
              </a:srgbClr>
            </a:outerShdw>
          </a:effectLst>
        </p:spPr>
      </p:pic>
      <p:sp>
        <p:nvSpPr>
          <p:cNvPr id="3" name="Text 0"/>
          <p:cNvSpPr/>
          <p:nvPr/>
        </p:nvSpPr>
        <p:spPr>
          <a:xfrm>
            <a:off x="499698" y="325093"/>
            <a:ext cx="12980631" cy="1171813"/>
          </a:xfrm>
          <a:prstGeom prst="rect">
            <a:avLst/>
          </a:prstGeom>
          <a:noFill/>
          <a:ln/>
        </p:spPr>
        <p:txBody>
          <a:bodyPr wrap="square" lIns="0" tIns="0" rIns="0" bIns="0" rtlCol="0" anchor="t"/>
          <a:lstStyle/>
          <a:p>
            <a:pPr marL="0" indent="0">
              <a:lnSpc>
                <a:spcPts val="4600"/>
              </a:lnSpc>
              <a:buNone/>
            </a:pPr>
            <a:r>
              <a:rPr lang="en-US" sz="3650" kern="0" spc="-74" dirty="0">
                <a:solidFill>
                  <a:srgbClr val="000000"/>
                </a:solidFill>
                <a:latin typeface="Source Serif Pro" pitchFamily="34" charset="0"/>
                <a:ea typeface="Source Serif Pro" pitchFamily="34" charset="-122"/>
                <a:cs typeface="Source Serif Pro" pitchFamily="34" charset="-120"/>
              </a:rPr>
              <a:t>Output:- .CSV file with Data Cleaning.   </a:t>
            </a:r>
            <a:endParaRPr lang="en-US" sz="3650" dirty="0"/>
          </a:p>
        </p:txBody>
      </p:sp>
    </p:spTree>
    <p:extLst>
      <p:ext uri="{BB962C8B-B14F-4D97-AF65-F5344CB8AC3E}">
        <p14:creationId xmlns:p14="http://schemas.microsoft.com/office/powerpoint/2010/main" val="1399771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9427"/>
            <a:ext cx="6523348" cy="8229600"/>
          </a:xfrm>
          <a:prstGeom prst="rect">
            <a:avLst/>
          </a:prstGeom>
        </p:spPr>
      </p:pic>
      <p:sp>
        <p:nvSpPr>
          <p:cNvPr id="4" name="Text 0"/>
          <p:cNvSpPr/>
          <p:nvPr/>
        </p:nvSpPr>
        <p:spPr>
          <a:xfrm>
            <a:off x="7478435" y="489228"/>
            <a:ext cx="7749540" cy="1171813"/>
          </a:xfrm>
          <a:prstGeom prst="rect">
            <a:avLst/>
          </a:prstGeom>
          <a:noFill/>
          <a:ln/>
        </p:spPr>
        <p:txBody>
          <a:bodyPr wrap="square" lIns="0" tIns="0" rIns="0" bIns="0" rtlCol="0" anchor="t"/>
          <a:lstStyle/>
          <a:p>
            <a:pPr marL="0" indent="0">
              <a:lnSpc>
                <a:spcPts val="4600"/>
              </a:lnSpc>
              <a:buNone/>
            </a:pPr>
            <a:r>
              <a:rPr lang="en-US" sz="3650" kern="0" spc="-74" dirty="0">
                <a:solidFill>
                  <a:srgbClr val="000000"/>
                </a:solidFill>
                <a:latin typeface="Source Serif Pro" pitchFamily="34" charset="0"/>
                <a:ea typeface="Source Serif Pro" pitchFamily="34" charset="-122"/>
                <a:cs typeface="Source Serif Pro" pitchFamily="34" charset="-120"/>
              </a:rPr>
              <a:t>Data Analysis: Unveiling Market Trends</a:t>
            </a:r>
            <a:endParaRPr lang="en-US" sz="3650" dirty="0"/>
          </a:p>
        </p:txBody>
      </p:sp>
      <p:pic>
        <p:nvPicPr>
          <p:cNvPr id="5" name="Image 2" descr="preencoded.png"/>
          <p:cNvPicPr>
            <a:picLocks noChangeAspect="1"/>
          </p:cNvPicPr>
          <p:nvPr/>
        </p:nvPicPr>
        <p:blipFill>
          <a:blip r:embed="rId4"/>
          <a:stretch>
            <a:fillRect/>
          </a:stretch>
        </p:blipFill>
        <p:spPr>
          <a:xfrm>
            <a:off x="6843507" y="1950482"/>
            <a:ext cx="996077" cy="1766649"/>
          </a:xfrm>
          <a:prstGeom prst="rect">
            <a:avLst/>
          </a:prstGeom>
        </p:spPr>
      </p:pic>
      <p:sp>
        <p:nvSpPr>
          <p:cNvPr id="6" name="Text 1"/>
          <p:cNvSpPr/>
          <p:nvPr/>
        </p:nvSpPr>
        <p:spPr>
          <a:xfrm>
            <a:off x="7987482" y="2239922"/>
            <a:ext cx="2343745" cy="293013"/>
          </a:xfrm>
          <a:prstGeom prst="rect">
            <a:avLst/>
          </a:prstGeom>
          <a:noFill/>
          <a:ln/>
        </p:spPr>
        <p:txBody>
          <a:bodyPr wrap="none" lIns="0" tIns="0" rIns="0" bIns="0" rtlCol="0" anchor="t"/>
          <a:lstStyle/>
          <a:p>
            <a:pPr marL="0" indent="0" algn="l">
              <a:lnSpc>
                <a:spcPts val="2300"/>
              </a:lnSpc>
              <a:buNone/>
            </a:pPr>
            <a:r>
              <a:rPr lang="en-US" sz="1800" b="1" kern="0" spc="-37" dirty="0">
                <a:solidFill>
                  <a:srgbClr val="272525"/>
                </a:solidFill>
                <a:latin typeface="Source Serif Pro" pitchFamily="34" charset="0"/>
                <a:ea typeface="Source Serif Pro" pitchFamily="34" charset="-122"/>
                <a:cs typeface="Source Serif Pro" pitchFamily="34" charset="-120"/>
              </a:rPr>
              <a:t>Data Cleaning</a:t>
            </a:r>
            <a:endParaRPr lang="en-US" sz="1800" b="1" dirty="0"/>
          </a:p>
        </p:txBody>
      </p:sp>
      <p:sp>
        <p:nvSpPr>
          <p:cNvPr id="7" name="Text 2"/>
          <p:cNvSpPr/>
          <p:nvPr/>
        </p:nvSpPr>
        <p:spPr>
          <a:xfrm>
            <a:off x="7987482" y="2652355"/>
            <a:ext cx="6454735" cy="955834"/>
          </a:xfrm>
          <a:prstGeom prst="rect">
            <a:avLst/>
          </a:prstGeom>
          <a:noFill/>
          <a:ln/>
        </p:spPr>
        <p:txBody>
          <a:bodyPr wrap="square" lIns="0" tIns="0" rIns="0" bIns="0" rtlCol="0" anchor="t"/>
          <a:lstStyle/>
          <a:p>
            <a:pPr marL="0" indent="0" algn="l">
              <a:lnSpc>
                <a:spcPts val="2500"/>
              </a:lnSpc>
              <a:buNone/>
            </a:pPr>
            <a:r>
              <a:rPr lang="en-US" sz="1550" kern="0" spc="-31" dirty="0">
                <a:solidFill>
                  <a:srgbClr val="272525"/>
                </a:solidFill>
                <a:latin typeface="Source Sans Pro" pitchFamily="34" charset="0"/>
                <a:ea typeface="Source Sans Pro" pitchFamily="34" charset="-122"/>
                <a:cs typeface="Source Sans Pro" pitchFamily="34" charset="-120"/>
              </a:rPr>
              <a:t>Before analysis, the extracted data is cleaned and processed. This involves converting data types, removing inconsistencies, and handling missing values. This ensures accurate and reliable results.</a:t>
            </a:r>
            <a:endParaRPr lang="en-US" sz="1550" dirty="0"/>
          </a:p>
        </p:txBody>
      </p:sp>
      <p:pic>
        <p:nvPicPr>
          <p:cNvPr id="8" name="Image 3" descr="preencoded.png"/>
          <p:cNvPicPr>
            <a:picLocks noChangeAspect="1"/>
          </p:cNvPicPr>
          <p:nvPr/>
        </p:nvPicPr>
        <p:blipFill>
          <a:blip r:embed="rId5"/>
          <a:stretch>
            <a:fillRect/>
          </a:stretch>
        </p:blipFill>
        <p:spPr>
          <a:xfrm>
            <a:off x="6843507" y="3776776"/>
            <a:ext cx="996077" cy="1766649"/>
          </a:xfrm>
          <a:prstGeom prst="rect">
            <a:avLst/>
          </a:prstGeom>
        </p:spPr>
      </p:pic>
      <p:sp>
        <p:nvSpPr>
          <p:cNvPr id="9" name="Text 3"/>
          <p:cNvSpPr/>
          <p:nvPr/>
        </p:nvSpPr>
        <p:spPr>
          <a:xfrm>
            <a:off x="7987482" y="4006572"/>
            <a:ext cx="2343745" cy="293013"/>
          </a:xfrm>
          <a:prstGeom prst="rect">
            <a:avLst/>
          </a:prstGeom>
          <a:noFill/>
          <a:ln/>
        </p:spPr>
        <p:txBody>
          <a:bodyPr wrap="none" lIns="0" tIns="0" rIns="0" bIns="0" rtlCol="0" anchor="t"/>
          <a:lstStyle/>
          <a:p>
            <a:pPr marL="0" indent="0" algn="l">
              <a:lnSpc>
                <a:spcPts val="2300"/>
              </a:lnSpc>
              <a:buNone/>
            </a:pPr>
            <a:r>
              <a:rPr lang="en-US" sz="1800" b="1" kern="0" spc="-37" dirty="0">
                <a:solidFill>
                  <a:srgbClr val="272525"/>
                </a:solidFill>
                <a:latin typeface="Source Serif Pro" pitchFamily="34" charset="0"/>
                <a:ea typeface="Source Serif Pro" pitchFamily="34" charset="-122"/>
                <a:cs typeface="Source Serif Pro" pitchFamily="34" charset="-120"/>
              </a:rPr>
              <a:t>Data Visualization</a:t>
            </a:r>
            <a:endParaRPr lang="en-US" sz="1800" b="1" dirty="0"/>
          </a:p>
        </p:txBody>
      </p:sp>
      <p:sp>
        <p:nvSpPr>
          <p:cNvPr id="10" name="Text 4"/>
          <p:cNvSpPr/>
          <p:nvPr/>
        </p:nvSpPr>
        <p:spPr>
          <a:xfrm>
            <a:off x="8015212" y="4416838"/>
            <a:ext cx="6454735" cy="955834"/>
          </a:xfrm>
          <a:prstGeom prst="rect">
            <a:avLst/>
          </a:prstGeom>
          <a:noFill/>
          <a:ln/>
        </p:spPr>
        <p:txBody>
          <a:bodyPr wrap="square" lIns="0" tIns="0" rIns="0" bIns="0" rtlCol="0" anchor="t"/>
          <a:lstStyle/>
          <a:p>
            <a:pPr marL="0" indent="0" algn="l">
              <a:lnSpc>
                <a:spcPts val="2500"/>
              </a:lnSpc>
              <a:buNone/>
            </a:pPr>
            <a:r>
              <a:rPr lang="en-US" sz="1550" kern="0" spc="-31" dirty="0">
                <a:solidFill>
                  <a:srgbClr val="272525"/>
                </a:solidFill>
                <a:latin typeface="Source Sans Pro" pitchFamily="34" charset="0"/>
                <a:ea typeface="Source Sans Pro" pitchFamily="34" charset="-122"/>
                <a:cs typeface="Source Sans Pro" pitchFamily="34" charset="-120"/>
              </a:rPr>
              <a:t>Visualizing the data provides a clear understanding of trends and patterns. Histograms, scatter plots, and count plots are used to analyze the distribution of kilometers driven, year of manufacture, fuel type, transmission, and price.</a:t>
            </a:r>
            <a:endParaRPr lang="en-US" sz="1550" dirty="0"/>
          </a:p>
        </p:txBody>
      </p:sp>
      <p:pic>
        <p:nvPicPr>
          <p:cNvPr id="11" name="Image 4" descr="preencoded.png"/>
          <p:cNvPicPr>
            <a:picLocks noChangeAspect="1"/>
          </p:cNvPicPr>
          <p:nvPr/>
        </p:nvPicPr>
        <p:blipFill>
          <a:blip r:embed="rId6"/>
          <a:stretch>
            <a:fillRect/>
          </a:stretch>
        </p:blipFill>
        <p:spPr>
          <a:xfrm>
            <a:off x="6843507" y="5574030"/>
            <a:ext cx="996077" cy="2085261"/>
          </a:xfrm>
          <a:prstGeom prst="rect">
            <a:avLst/>
          </a:prstGeom>
        </p:spPr>
      </p:pic>
      <p:sp>
        <p:nvSpPr>
          <p:cNvPr id="12" name="Text 5"/>
          <p:cNvSpPr/>
          <p:nvPr/>
        </p:nvSpPr>
        <p:spPr>
          <a:xfrm>
            <a:off x="8015212" y="5773222"/>
            <a:ext cx="2647355" cy="293013"/>
          </a:xfrm>
          <a:prstGeom prst="rect">
            <a:avLst/>
          </a:prstGeom>
          <a:noFill/>
          <a:ln/>
        </p:spPr>
        <p:txBody>
          <a:bodyPr wrap="none" lIns="0" tIns="0" rIns="0" bIns="0" rtlCol="0" anchor="t"/>
          <a:lstStyle/>
          <a:p>
            <a:pPr marL="0" indent="0" algn="l">
              <a:lnSpc>
                <a:spcPts val="2300"/>
              </a:lnSpc>
              <a:buNone/>
            </a:pPr>
            <a:r>
              <a:rPr lang="en-US" sz="1800" b="1" kern="0" spc="-37" dirty="0">
                <a:solidFill>
                  <a:srgbClr val="272525"/>
                </a:solidFill>
                <a:latin typeface="Source Serif Pro" pitchFamily="34" charset="0"/>
                <a:ea typeface="Source Serif Pro" pitchFamily="34" charset="-122"/>
                <a:cs typeface="Source Serif Pro" pitchFamily="34" charset="-120"/>
              </a:rPr>
              <a:t>Insights and Observations</a:t>
            </a:r>
            <a:endParaRPr lang="en-US" sz="1800" b="1" dirty="0"/>
          </a:p>
        </p:txBody>
      </p:sp>
      <p:sp>
        <p:nvSpPr>
          <p:cNvPr id="13" name="Text 6"/>
          <p:cNvSpPr/>
          <p:nvPr/>
        </p:nvSpPr>
        <p:spPr>
          <a:xfrm>
            <a:off x="8015212" y="6181321"/>
            <a:ext cx="6454735" cy="1274445"/>
          </a:xfrm>
          <a:prstGeom prst="rect">
            <a:avLst/>
          </a:prstGeom>
          <a:noFill/>
          <a:ln/>
        </p:spPr>
        <p:txBody>
          <a:bodyPr wrap="square" lIns="0" tIns="0" rIns="0" bIns="0" rtlCol="0" anchor="t"/>
          <a:lstStyle/>
          <a:p>
            <a:pPr marL="0" indent="0" algn="l">
              <a:lnSpc>
                <a:spcPts val="2500"/>
              </a:lnSpc>
              <a:buNone/>
            </a:pPr>
            <a:r>
              <a:rPr lang="en-US" sz="1550" kern="0" spc="-31" dirty="0">
                <a:solidFill>
                  <a:srgbClr val="272525"/>
                </a:solidFill>
                <a:latin typeface="Source Sans Pro" pitchFamily="34" charset="0"/>
                <a:ea typeface="Source Sans Pro" pitchFamily="34" charset="-122"/>
                <a:cs typeface="Source Sans Pro" pitchFamily="34" charset="-120"/>
              </a:rPr>
              <a:t>Analyzing the visualized data reveals valuable insights into market trends, pricing patterns, and consumer preferences. This information can inform business decisions related to inventory management, marketing strategies, and pricing strategies.</a:t>
            </a:r>
            <a:endParaRPr lang="en-US" sz="1550" dirty="0"/>
          </a:p>
        </p:txBody>
      </p:sp>
      <p:pic>
        <p:nvPicPr>
          <p:cNvPr id="15" name="Picture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0004" y="2505617"/>
            <a:ext cx="6283340" cy="342438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p:cNvPicPr>
            <a:picLocks noChangeAspect="1"/>
          </p:cNvPicPr>
          <p:nvPr/>
        </p:nvPicPr>
        <p:blipFill>
          <a:blip r:embed="rId4"/>
          <a:srcRect/>
          <a:stretch/>
        </p:blipFill>
        <p:spPr>
          <a:xfrm>
            <a:off x="219670" y="2353133"/>
            <a:ext cx="5046940" cy="3523335"/>
          </a:xfrm>
          <a:prstGeom prst="rect">
            <a:avLst/>
          </a:prstGeom>
        </p:spPr>
      </p:pic>
      <p:sp>
        <p:nvSpPr>
          <p:cNvPr id="4" name="Text 0"/>
          <p:cNvSpPr/>
          <p:nvPr/>
        </p:nvSpPr>
        <p:spPr>
          <a:xfrm>
            <a:off x="6101715" y="625554"/>
            <a:ext cx="7913370" cy="1034177"/>
          </a:xfrm>
          <a:prstGeom prst="rect">
            <a:avLst/>
          </a:prstGeom>
          <a:noFill/>
          <a:ln/>
        </p:spPr>
        <p:txBody>
          <a:bodyPr wrap="square" lIns="0" tIns="0" rIns="0" bIns="0" rtlCol="0" anchor="t"/>
          <a:lstStyle/>
          <a:p>
            <a:pPr marL="0" indent="0">
              <a:lnSpc>
                <a:spcPts val="4050"/>
              </a:lnSpc>
              <a:buNone/>
            </a:pPr>
            <a:r>
              <a:rPr lang="en-US" sz="3250" kern="0" spc="-65" dirty="0">
                <a:solidFill>
                  <a:srgbClr val="000000"/>
                </a:solidFill>
                <a:latin typeface="Source Serif Pro" pitchFamily="34" charset="0"/>
                <a:ea typeface="Source Serif Pro" pitchFamily="34" charset="-122"/>
                <a:cs typeface="Source Serif Pro" pitchFamily="34" charset="-120"/>
              </a:rPr>
              <a:t>Outputs and Findings:</a:t>
            </a:r>
            <a:endParaRPr lang="en-US" sz="3250" dirty="0"/>
          </a:p>
        </p:txBody>
      </p:sp>
      <p:sp>
        <p:nvSpPr>
          <p:cNvPr id="6" name="Text 1"/>
          <p:cNvSpPr/>
          <p:nvPr/>
        </p:nvSpPr>
        <p:spPr>
          <a:xfrm>
            <a:off x="6101714" y="1401246"/>
            <a:ext cx="2068473" cy="258485"/>
          </a:xfrm>
          <a:prstGeom prst="rect">
            <a:avLst/>
          </a:prstGeom>
          <a:noFill/>
          <a:ln/>
        </p:spPr>
        <p:txBody>
          <a:bodyPr wrap="none" lIns="0" tIns="0" rIns="0" bIns="0" rtlCol="0" anchor="t"/>
          <a:lstStyle/>
          <a:p>
            <a:pPr marL="0" indent="0" algn="l">
              <a:lnSpc>
                <a:spcPts val="2000"/>
              </a:lnSpc>
              <a:buNone/>
            </a:pPr>
            <a:r>
              <a:rPr lang="en-US" sz="2000" kern="0" spc="-33" dirty="0">
                <a:solidFill>
                  <a:srgbClr val="272525"/>
                </a:solidFill>
                <a:latin typeface="Source Serif Pro" pitchFamily="34" charset="0"/>
                <a:ea typeface="Source Serif Pro" pitchFamily="34" charset="-122"/>
                <a:cs typeface="Source Serif Pro" pitchFamily="34" charset="-120"/>
              </a:rPr>
              <a:t>Efficient Scripting</a:t>
            </a:r>
            <a:endParaRPr lang="en-US" sz="2000" dirty="0"/>
          </a:p>
        </p:txBody>
      </p:sp>
      <p:sp>
        <p:nvSpPr>
          <p:cNvPr id="7" name="Text 2"/>
          <p:cNvSpPr/>
          <p:nvPr/>
        </p:nvSpPr>
        <p:spPr>
          <a:xfrm>
            <a:off x="6101715" y="1729267"/>
            <a:ext cx="7913370" cy="4035278"/>
          </a:xfrm>
          <a:prstGeom prst="rect">
            <a:avLst/>
          </a:prstGeom>
          <a:noFill/>
          <a:ln/>
        </p:spPr>
        <p:txBody>
          <a:bodyPr wrap="square" lIns="0" tIns="0" rIns="0" bIns="0" rtlCol="0" anchor="t"/>
          <a:lstStyle/>
          <a:p>
            <a:pPr marL="0" indent="0" algn="l">
              <a:lnSpc>
                <a:spcPts val="2200"/>
              </a:lnSpc>
              <a:buNone/>
            </a:pPr>
            <a:r>
              <a:rPr lang="en-US" sz="1400" kern="0" spc="-28" dirty="0">
                <a:solidFill>
                  <a:srgbClr val="272525"/>
                </a:solidFill>
                <a:latin typeface="Source Sans Pro" pitchFamily="34" charset="0"/>
                <a:ea typeface="Source Sans Pro" pitchFamily="34" charset="-122"/>
                <a:cs typeface="Source Sans Pro" pitchFamily="34" charset="-120"/>
              </a:rPr>
              <a:t>Optimized scripts are developed to reduce scraping time and improve data extraction efficiency. This involves utilizing efficient algorithms, minimizing redundant code, and optimizing data processing techniques. Through this we were able to scrap the data’s of 11 Locations , such as</a:t>
            </a:r>
            <a:br>
              <a:rPr lang="en-US" sz="1400" kern="0" spc="-28" dirty="0">
                <a:solidFill>
                  <a:srgbClr val="272525"/>
                </a:solidFill>
                <a:latin typeface="Source Sans Pro" pitchFamily="34" charset="0"/>
                <a:ea typeface="Source Sans Pro" pitchFamily="34" charset="-122"/>
                <a:cs typeface="Source Sans Pro" pitchFamily="34" charset="-120"/>
              </a:rPr>
            </a:br>
            <a:r>
              <a:rPr lang="en-US" sz="1400" kern="0" spc="-28" dirty="0">
                <a:solidFill>
                  <a:srgbClr val="272525"/>
                </a:solidFill>
                <a:latin typeface="Source Sans Pro" pitchFamily="34" charset="0"/>
                <a:ea typeface="Source Sans Pro" pitchFamily="34" charset="-122"/>
                <a:cs typeface="Source Sans Pro" pitchFamily="34" charset="-120"/>
              </a:rPr>
              <a:t>1. Chennai</a:t>
            </a:r>
          </a:p>
          <a:p>
            <a:pPr marL="0" indent="0" algn="l">
              <a:lnSpc>
                <a:spcPts val="2200"/>
              </a:lnSpc>
              <a:buNone/>
            </a:pPr>
            <a:r>
              <a:rPr lang="en-US" sz="1400" kern="0" spc="-28" dirty="0">
                <a:solidFill>
                  <a:srgbClr val="272525"/>
                </a:solidFill>
                <a:latin typeface="Source Sans Pro" pitchFamily="34" charset="0"/>
                <a:ea typeface="Source Sans Pro" pitchFamily="34" charset="-122"/>
              </a:rPr>
              <a:t>2. Coimbatore</a:t>
            </a:r>
          </a:p>
          <a:p>
            <a:pPr marL="0" indent="0" algn="l">
              <a:lnSpc>
                <a:spcPts val="2200"/>
              </a:lnSpc>
              <a:buNone/>
            </a:pPr>
            <a:r>
              <a:rPr lang="en-US" sz="1400" kern="0" spc="-28" dirty="0">
                <a:solidFill>
                  <a:srgbClr val="272525"/>
                </a:solidFill>
                <a:latin typeface="Source Sans Pro" pitchFamily="34" charset="0"/>
                <a:ea typeface="Source Sans Pro" pitchFamily="34" charset="-122"/>
              </a:rPr>
              <a:t>3. Surat</a:t>
            </a:r>
          </a:p>
          <a:p>
            <a:pPr marL="0" indent="0" algn="l">
              <a:lnSpc>
                <a:spcPts val="2200"/>
              </a:lnSpc>
              <a:buNone/>
            </a:pPr>
            <a:r>
              <a:rPr lang="en-US" sz="1400" kern="0" spc="-28" dirty="0">
                <a:solidFill>
                  <a:srgbClr val="272525"/>
                </a:solidFill>
                <a:latin typeface="Source Sans Pro" pitchFamily="34" charset="0"/>
                <a:ea typeface="Source Sans Pro" pitchFamily="34" charset="-122"/>
              </a:rPr>
              <a:t>4. Kolkata</a:t>
            </a:r>
          </a:p>
          <a:p>
            <a:pPr marL="0" indent="0" algn="l">
              <a:lnSpc>
                <a:spcPts val="2200"/>
              </a:lnSpc>
              <a:buNone/>
            </a:pPr>
            <a:r>
              <a:rPr lang="en-US" sz="1400" kern="0" spc="-28" dirty="0">
                <a:solidFill>
                  <a:srgbClr val="272525"/>
                </a:solidFill>
                <a:latin typeface="Source Sans Pro" pitchFamily="34" charset="0"/>
                <a:ea typeface="Source Sans Pro" pitchFamily="34" charset="-122"/>
              </a:rPr>
              <a:t>5. New Delhi</a:t>
            </a:r>
          </a:p>
          <a:p>
            <a:pPr marL="0" indent="0" algn="l">
              <a:lnSpc>
                <a:spcPts val="2200"/>
              </a:lnSpc>
              <a:buNone/>
            </a:pPr>
            <a:r>
              <a:rPr lang="en-US" sz="1400" kern="0" spc="-28" dirty="0">
                <a:solidFill>
                  <a:srgbClr val="272525"/>
                </a:solidFill>
                <a:latin typeface="Source Sans Pro" pitchFamily="34" charset="0"/>
                <a:ea typeface="Source Sans Pro" pitchFamily="34" charset="-122"/>
              </a:rPr>
              <a:t>6. Patna</a:t>
            </a:r>
          </a:p>
          <a:p>
            <a:pPr marL="0" indent="0" algn="l">
              <a:lnSpc>
                <a:spcPts val="2200"/>
              </a:lnSpc>
              <a:buNone/>
            </a:pPr>
            <a:r>
              <a:rPr lang="en-US" sz="1400" kern="0" spc="-28" dirty="0">
                <a:solidFill>
                  <a:srgbClr val="272525"/>
                </a:solidFill>
                <a:latin typeface="Source Sans Pro" pitchFamily="34" charset="0"/>
                <a:ea typeface="Source Sans Pro" pitchFamily="34" charset="-122"/>
              </a:rPr>
              <a:t>7. Kochi</a:t>
            </a:r>
          </a:p>
          <a:p>
            <a:pPr marL="0" indent="0" algn="l">
              <a:lnSpc>
                <a:spcPts val="2200"/>
              </a:lnSpc>
              <a:buNone/>
            </a:pPr>
            <a:r>
              <a:rPr lang="en-US" sz="1400" kern="0" spc="-28" dirty="0">
                <a:solidFill>
                  <a:srgbClr val="272525"/>
                </a:solidFill>
                <a:latin typeface="Source Sans Pro" pitchFamily="34" charset="0"/>
                <a:ea typeface="Source Sans Pro" pitchFamily="34" charset="-122"/>
              </a:rPr>
              <a:t>8. Ahmedabad</a:t>
            </a:r>
          </a:p>
          <a:p>
            <a:pPr marL="0" indent="0" algn="l">
              <a:lnSpc>
                <a:spcPts val="2200"/>
              </a:lnSpc>
              <a:buNone/>
            </a:pPr>
            <a:r>
              <a:rPr lang="en-US" sz="1400" kern="0" spc="-28" dirty="0">
                <a:solidFill>
                  <a:srgbClr val="272525"/>
                </a:solidFill>
                <a:latin typeface="Source Sans Pro" pitchFamily="34" charset="0"/>
                <a:ea typeface="Source Sans Pro" pitchFamily="34" charset="-122"/>
              </a:rPr>
              <a:t>9. Hyderabad</a:t>
            </a:r>
          </a:p>
          <a:p>
            <a:pPr marL="0" indent="0" algn="l">
              <a:lnSpc>
                <a:spcPts val="2200"/>
              </a:lnSpc>
              <a:buNone/>
            </a:pPr>
            <a:r>
              <a:rPr lang="en-US" sz="1400" kern="0" spc="-28" dirty="0">
                <a:solidFill>
                  <a:srgbClr val="272525"/>
                </a:solidFill>
                <a:latin typeface="Source Sans Pro" pitchFamily="34" charset="0"/>
                <a:ea typeface="Source Sans Pro" pitchFamily="34" charset="-122"/>
              </a:rPr>
              <a:t>10. Indore</a:t>
            </a:r>
          </a:p>
          <a:p>
            <a:pPr marL="0" indent="0" algn="l">
              <a:lnSpc>
                <a:spcPts val="2200"/>
              </a:lnSpc>
              <a:buNone/>
            </a:pPr>
            <a:r>
              <a:rPr lang="en-US" sz="1400" kern="0" spc="-28" dirty="0">
                <a:solidFill>
                  <a:srgbClr val="272525"/>
                </a:solidFill>
                <a:latin typeface="Source Sans Pro" pitchFamily="34" charset="0"/>
                <a:ea typeface="Source Sans Pro" pitchFamily="34" charset="-122"/>
              </a:rPr>
              <a:t>11. Agra</a:t>
            </a:r>
            <a:endParaRPr lang="en-US" sz="1400" dirty="0"/>
          </a:p>
        </p:txBody>
      </p:sp>
      <p:sp>
        <p:nvSpPr>
          <p:cNvPr id="13" name="Text 6"/>
          <p:cNvSpPr/>
          <p:nvPr/>
        </p:nvSpPr>
        <p:spPr>
          <a:xfrm>
            <a:off x="6101714" y="5764545"/>
            <a:ext cx="7913370" cy="1964870"/>
          </a:xfrm>
          <a:prstGeom prst="rect">
            <a:avLst/>
          </a:prstGeom>
          <a:noFill/>
          <a:ln/>
        </p:spPr>
        <p:txBody>
          <a:bodyPr wrap="square" lIns="0" tIns="0" rIns="0" bIns="0" rtlCol="0" anchor="t"/>
          <a:lstStyle/>
          <a:p>
            <a:pPr marL="0" indent="0" algn="l">
              <a:lnSpc>
                <a:spcPts val="2200"/>
              </a:lnSpc>
              <a:buNone/>
            </a:pPr>
            <a:r>
              <a:rPr lang="en-US" sz="1400" kern="0" spc="-28" dirty="0">
                <a:solidFill>
                  <a:srgbClr val="272525"/>
                </a:solidFill>
                <a:latin typeface="Source Sans Pro" pitchFamily="34" charset="0"/>
                <a:ea typeface="Source Sans Pro" pitchFamily="34" charset="-122"/>
                <a:cs typeface="Source Sans Pro" pitchFamily="34" charset="-120"/>
              </a:rPr>
              <a:t>The prime factors responsible for the price differences are Ownership, Kilometers driven, Fuel Type and Transmission type. The total number of cars were seen higher in Coimbatore and Surat.</a:t>
            </a:r>
          </a:p>
          <a:p>
            <a:pPr marL="0" indent="0" algn="l">
              <a:lnSpc>
                <a:spcPts val="2200"/>
              </a:lnSpc>
              <a:buNone/>
            </a:pPr>
            <a:endParaRPr lang="en-US" sz="1400" kern="0" spc="-28" dirty="0">
              <a:solidFill>
                <a:srgbClr val="272525"/>
              </a:solidFill>
              <a:latin typeface="Source Sans Pro" pitchFamily="34" charset="0"/>
              <a:ea typeface="Source Sans Pro" pitchFamily="34" charset="-122"/>
            </a:endParaRPr>
          </a:p>
          <a:p>
            <a:pPr marL="0" indent="0" algn="l">
              <a:lnSpc>
                <a:spcPts val="2200"/>
              </a:lnSpc>
              <a:buNone/>
            </a:pPr>
            <a:r>
              <a:rPr lang="en-US" sz="1400" kern="0" spc="-28" dirty="0">
                <a:solidFill>
                  <a:srgbClr val="272525"/>
                </a:solidFill>
                <a:latin typeface="Source Sans Pro" pitchFamily="34" charset="0"/>
                <a:ea typeface="Source Sans Pro" pitchFamily="34" charset="-122"/>
              </a:rPr>
              <a:t>In addition , we also developed a Machine Learning Predictive analysis  Script to predict the price of the car based on the values given.</a:t>
            </a:r>
          </a:p>
          <a:p>
            <a:pPr marL="0" indent="0" algn="l">
              <a:lnSpc>
                <a:spcPts val="2200"/>
              </a:lnSpc>
              <a:buNone/>
            </a:pPr>
            <a:endParaRPr lang="en-US" sz="1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990243" y="830699"/>
            <a:ext cx="11096863" cy="832247"/>
          </a:xfrm>
          <a:prstGeom prst="rect">
            <a:avLst/>
          </a:prstGeom>
          <a:noFill/>
          <a:ln/>
        </p:spPr>
        <p:txBody>
          <a:bodyPr wrap="none" lIns="0" tIns="0" rIns="0" bIns="0" rtlCol="0" anchor="t"/>
          <a:lstStyle/>
          <a:p>
            <a:pPr marL="0" indent="0">
              <a:lnSpc>
                <a:spcPts val="6550"/>
              </a:lnSpc>
              <a:buNone/>
            </a:pPr>
            <a:r>
              <a:rPr lang="en-US" sz="5200" kern="0" spc="-105" dirty="0">
                <a:solidFill>
                  <a:schemeClr val="accent2">
                    <a:lumMod val="75000"/>
                  </a:schemeClr>
                </a:solidFill>
                <a:latin typeface="Source Serif Pro" pitchFamily="34" charset="0"/>
                <a:ea typeface="Source Serif Pro" pitchFamily="34" charset="-122"/>
                <a:cs typeface="Source Serif Pro" pitchFamily="34" charset="-120"/>
              </a:rPr>
              <a:t>Key Takeaways: Insights from the Data</a:t>
            </a:r>
            <a:endParaRPr lang="en-US" sz="5200" dirty="0">
              <a:solidFill>
                <a:schemeClr val="accent2">
                  <a:lumMod val="75000"/>
                </a:schemeClr>
              </a:solidFill>
            </a:endParaRPr>
          </a:p>
        </p:txBody>
      </p:sp>
      <p:sp>
        <p:nvSpPr>
          <p:cNvPr id="3" name="Text 1"/>
          <p:cNvSpPr/>
          <p:nvPr/>
        </p:nvSpPr>
        <p:spPr>
          <a:xfrm>
            <a:off x="990243" y="2370177"/>
            <a:ext cx="3328868" cy="416123"/>
          </a:xfrm>
          <a:prstGeom prst="rect">
            <a:avLst/>
          </a:prstGeom>
          <a:noFill/>
          <a:ln/>
        </p:spPr>
        <p:txBody>
          <a:bodyPr wrap="none" lIns="0" tIns="0" rIns="0" bIns="0" rtlCol="0" anchor="t"/>
          <a:lstStyle/>
          <a:p>
            <a:pPr marL="0" indent="0">
              <a:lnSpc>
                <a:spcPts val="3250"/>
              </a:lnSpc>
              <a:buNone/>
            </a:pPr>
            <a:r>
              <a:rPr lang="en-US" sz="2600" kern="0" spc="-52" dirty="0">
                <a:solidFill>
                  <a:srgbClr val="000000"/>
                </a:solidFill>
                <a:latin typeface="Source Serif Pro" pitchFamily="34" charset="0"/>
                <a:ea typeface="Source Serif Pro" pitchFamily="34" charset="-122"/>
                <a:cs typeface="Source Serif Pro" pitchFamily="34" charset="-120"/>
              </a:rPr>
              <a:t>Market Trends</a:t>
            </a:r>
            <a:endParaRPr lang="en-US" sz="2600" dirty="0"/>
          </a:p>
        </p:txBody>
      </p:sp>
      <p:sp>
        <p:nvSpPr>
          <p:cNvPr id="4" name="Text 2"/>
          <p:cNvSpPr/>
          <p:nvPr/>
        </p:nvSpPr>
        <p:spPr>
          <a:xfrm>
            <a:off x="990243" y="3069192"/>
            <a:ext cx="3755946" cy="4480469"/>
          </a:xfrm>
          <a:prstGeom prst="rect">
            <a:avLst/>
          </a:prstGeom>
          <a:noFill/>
          <a:ln/>
        </p:spPr>
        <p:txBody>
          <a:bodyPr wrap="square" lIns="0" tIns="0" rIns="0" bIns="0" rtlCol="0" anchor="t"/>
          <a:lstStyle/>
          <a:p>
            <a:pPr marL="0" indent="0">
              <a:lnSpc>
                <a:spcPts val="3550"/>
              </a:lnSpc>
              <a:buNone/>
            </a:pPr>
            <a:r>
              <a:rPr lang="en-US" sz="2200" kern="0" spc="-45" dirty="0">
                <a:solidFill>
                  <a:srgbClr val="272525"/>
                </a:solidFill>
                <a:latin typeface="Source Sans Pro" pitchFamily="34" charset="0"/>
                <a:ea typeface="Source Sans Pro" pitchFamily="34" charset="-122"/>
                <a:cs typeface="Source Sans Pro" pitchFamily="34" charset="-120"/>
              </a:rPr>
              <a:t>The analysis reveals the popularity of certain Renault models, fuel types, and transmission options in Chennai and Other Location. This information helps businesses understand consumer preferences and tailor their offerings accordingly.</a:t>
            </a:r>
            <a:endParaRPr lang="en-US" sz="2200" dirty="0"/>
          </a:p>
        </p:txBody>
      </p:sp>
      <p:sp>
        <p:nvSpPr>
          <p:cNvPr id="5" name="Text 3"/>
          <p:cNvSpPr/>
          <p:nvPr/>
        </p:nvSpPr>
        <p:spPr>
          <a:xfrm>
            <a:off x="5444133" y="2370177"/>
            <a:ext cx="3328868" cy="416123"/>
          </a:xfrm>
          <a:prstGeom prst="rect">
            <a:avLst/>
          </a:prstGeom>
          <a:noFill/>
          <a:ln/>
        </p:spPr>
        <p:txBody>
          <a:bodyPr wrap="none" lIns="0" tIns="0" rIns="0" bIns="0" rtlCol="0" anchor="t"/>
          <a:lstStyle/>
          <a:p>
            <a:pPr marL="0" indent="0">
              <a:lnSpc>
                <a:spcPts val="3250"/>
              </a:lnSpc>
              <a:buNone/>
            </a:pPr>
            <a:r>
              <a:rPr lang="en-US" sz="2600" kern="0" spc="-52" dirty="0">
                <a:solidFill>
                  <a:srgbClr val="000000"/>
                </a:solidFill>
                <a:latin typeface="Source Serif Pro" pitchFamily="34" charset="0"/>
                <a:ea typeface="Source Serif Pro" pitchFamily="34" charset="-122"/>
                <a:cs typeface="Source Serif Pro" pitchFamily="34" charset="-120"/>
              </a:rPr>
              <a:t>Pricing Patterns</a:t>
            </a:r>
            <a:endParaRPr lang="en-US" sz="2600" dirty="0"/>
          </a:p>
        </p:txBody>
      </p:sp>
      <p:sp>
        <p:nvSpPr>
          <p:cNvPr id="6" name="Text 4"/>
          <p:cNvSpPr/>
          <p:nvPr/>
        </p:nvSpPr>
        <p:spPr>
          <a:xfrm>
            <a:off x="5444133" y="3069193"/>
            <a:ext cx="3755946" cy="3169563"/>
          </a:xfrm>
          <a:prstGeom prst="rect">
            <a:avLst/>
          </a:prstGeom>
          <a:noFill/>
          <a:ln/>
        </p:spPr>
        <p:txBody>
          <a:bodyPr wrap="square" lIns="0" tIns="0" rIns="0" bIns="0" rtlCol="0" anchor="t"/>
          <a:lstStyle/>
          <a:p>
            <a:pPr marL="0" indent="0">
              <a:lnSpc>
                <a:spcPts val="3550"/>
              </a:lnSpc>
              <a:buNone/>
            </a:pPr>
            <a:r>
              <a:rPr lang="en-US" sz="2200" kern="0" spc="-45" dirty="0">
                <a:solidFill>
                  <a:srgbClr val="272525"/>
                </a:solidFill>
                <a:latin typeface="Source Sans Pro" pitchFamily="34" charset="0"/>
                <a:ea typeface="Source Sans Pro" pitchFamily="34" charset="-122"/>
                <a:cs typeface="Source Sans Pro" pitchFamily="34" charset="-120"/>
              </a:rPr>
              <a:t>The data reveals pricing trends based on kilometers driven, year of manufacture, and other factors. This information can be used to set competitive prices and adjust pricing strategies to optimize profitability.</a:t>
            </a:r>
            <a:endParaRPr lang="en-US" sz="2200" dirty="0"/>
          </a:p>
        </p:txBody>
      </p:sp>
      <p:sp>
        <p:nvSpPr>
          <p:cNvPr id="7" name="Text 5"/>
          <p:cNvSpPr/>
          <p:nvPr/>
        </p:nvSpPr>
        <p:spPr>
          <a:xfrm>
            <a:off x="9898023" y="2370177"/>
            <a:ext cx="3328868" cy="416123"/>
          </a:xfrm>
          <a:prstGeom prst="rect">
            <a:avLst/>
          </a:prstGeom>
          <a:noFill/>
          <a:ln/>
        </p:spPr>
        <p:txBody>
          <a:bodyPr wrap="none" lIns="0" tIns="0" rIns="0" bIns="0" rtlCol="0" anchor="t"/>
          <a:lstStyle/>
          <a:p>
            <a:pPr marL="0" indent="0">
              <a:lnSpc>
                <a:spcPts val="3250"/>
              </a:lnSpc>
              <a:buNone/>
            </a:pPr>
            <a:r>
              <a:rPr lang="en-US" sz="2600" kern="0" spc="-52" dirty="0">
                <a:solidFill>
                  <a:srgbClr val="000000"/>
                </a:solidFill>
                <a:latin typeface="Source Serif Pro" pitchFamily="34" charset="0"/>
                <a:ea typeface="Source Serif Pro" pitchFamily="34" charset="-122"/>
                <a:cs typeface="Source Serif Pro" pitchFamily="34" charset="-120"/>
              </a:rPr>
              <a:t>Consumer Behavior</a:t>
            </a:r>
            <a:endParaRPr lang="en-US" sz="2600" dirty="0"/>
          </a:p>
        </p:txBody>
      </p:sp>
      <p:sp>
        <p:nvSpPr>
          <p:cNvPr id="8" name="Text 6"/>
          <p:cNvSpPr/>
          <p:nvPr/>
        </p:nvSpPr>
        <p:spPr>
          <a:xfrm>
            <a:off x="9898023" y="3069193"/>
            <a:ext cx="3755946" cy="4075152"/>
          </a:xfrm>
          <a:prstGeom prst="rect">
            <a:avLst/>
          </a:prstGeom>
          <a:noFill/>
          <a:ln/>
        </p:spPr>
        <p:txBody>
          <a:bodyPr wrap="square" lIns="0" tIns="0" rIns="0" bIns="0" rtlCol="0" anchor="t"/>
          <a:lstStyle/>
          <a:p>
            <a:pPr>
              <a:lnSpc>
                <a:spcPts val="3550"/>
              </a:lnSpc>
            </a:pPr>
            <a:r>
              <a:rPr lang="en-US" sz="2200" kern="0" spc="-45" dirty="0">
                <a:solidFill>
                  <a:srgbClr val="272525"/>
                </a:solidFill>
                <a:latin typeface="Source Sans Pro" pitchFamily="34" charset="0"/>
                <a:ea typeface="Source Sans Pro" pitchFamily="34" charset="-122"/>
                <a:cs typeface="Source Sans Pro" pitchFamily="34" charset="-120"/>
              </a:rPr>
              <a:t>The analysis provides insights into the preferences and behavior of potential car buyers in Chennai and Other Location. Understanding consumer behavior helps businesses develop targeted marketing campaigns and enhance customer satisfaction.</a:t>
            </a:r>
            <a:endParaRPr lang="en-US" sz="22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81173" y="1608773"/>
            <a:ext cx="5012055" cy="5012055"/>
          </a:xfrm>
          <a:prstGeom prst="rect">
            <a:avLst/>
          </a:prstGeom>
        </p:spPr>
      </p:pic>
      <p:sp>
        <p:nvSpPr>
          <p:cNvPr id="4" name="Text 0"/>
          <p:cNvSpPr/>
          <p:nvPr/>
        </p:nvSpPr>
        <p:spPr>
          <a:xfrm>
            <a:off x="664131" y="526494"/>
            <a:ext cx="5358289" cy="558165"/>
          </a:xfrm>
          <a:prstGeom prst="rect">
            <a:avLst/>
          </a:prstGeom>
          <a:noFill/>
          <a:ln/>
        </p:spPr>
        <p:txBody>
          <a:bodyPr wrap="none" lIns="0" tIns="0" rIns="0" bIns="0" rtlCol="0" anchor="t"/>
          <a:lstStyle/>
          <a:p>
            <a:pPr marL="0" indent="0">
              <a:lnSpc>
                <a:spcPts val="4350"/>
              </a:lnSpc>
              <a:buNone/>
            </a:pPr>
            <a:r>
              <a:rPr lang="en-US" sz="3500" kern="0" spc="-70" dirty="0">
                <a:solidFill>
                  <a:schemeClr val="accent1"/>
                </a:solidFill>
                <a:latin typeface="Source Serif Pro" pitchFamily="34" charset="0"/>
                <a:ea typeface="Source Serif Pro" pitchFamily="34" charset="-122"/>
                <a:cs typeface="Source Serif Pro" pitchFamily="34" charset="-120"/>
              </a:rPr>
              <a:t>Challenges in Web Scraping</a:t>
            </a:r>
            <a:endParaRPr lang="en-US" sz="3500" dirty="0">
              <a:solidFill>
                <a:schemeClr val="accent1"/>
              </a:solidFill>
            </a:endParaRPr>
          </a:p>
        </p:txBody>
      </p:sp>
      <p:sp>
        <p:nvSpPr>
          <p:cNvPr id="5" name="Shape 1"/>
          <p:cNvSpPr/>
          <p:nvPr/>
        </p:nvSpPr>
        <p:spPr>
          <a:xfrm>
            <a:off x="664131" y="1582698"/>
            <a:ext cx="426958" cy="426958"/>
          </a:xfrm>
          <a:prstGeom prst="roundRect">
            <a:avLst>
              <a:gd name="adj" fmla="val 18669"/>
            </a:avLst>
          </a:prstGeom>
          <a:solidFill>
            <a:srgbClr val="F0D4F7"/>
          </a:solidFill>
          <a:ln w="7620">
            <a:solidFill>
              <a:srgbClr val="D6BADD"/>
            </a:solidFill>
            <a:prstDash val="solid"/>
          </a:ln>
        </p:spPr>
      </p:sp>
      <p:sp>
        <p:nvSpPr>
          <p:cNvPr id="6" name="Text 2"/>
          <p:cNvSpPr/>
          <p:nvPr/>
        </p:nvSpPr>
        <p:spPr>
          <a:xfrm>
            <a:off x="810577" y="1662232"/>
            <a:ext cx="133945" cy="267891"/>
          </a:xfrm>
          <a:prstGeom prst="rect">
            <a:avLst/>
          </a:prstGeom>
          <a:noFill/>
          <a:ln/>
        </p:spPr>
        <p:txBody>
          <a:bodyPr wrap="none" lIns="0" tIns="0" rIns="0" bIns="0" rtlCol="0" anchor="t"/>
          <a:lstStyle/>
          <a:p>
            <a:pPr marL="0" indent="0" algn="ctr">
              <a:lnSpc>
                <a:spcPts val="2100"/>
              </a:lnSpc>
              <a:buNone/>
            </a:pPr>
            <a:r>
              <a:rPr lang="en-US" sz="2100" kern="0" spc="-42" dirty="0">
                <a:solidFill>
                  <a:srgbClr val="272525"/>
                </a:solidFill>
                <a:latin typeface="Source Serif Pro" pitchFamily="34" charset="0"/>
                <a:ea typeface="Source Serif Pro" pitchFamily="34" charset="-122"/>
                <a:cs typeface="Source Serif Pro" pitchFamily="34" charset="-120"/>
              </a:rPr>
              <a:t>1</a:t>
            </a:r>
            <a:endParaRPr lang="en-US" sz="2100" dirty="0"/>
          </a:p>
        </p:txBody>
      </p:sp>
      <p:sp>
        <p:nvSpPr>
          <p:cNvPr id="7" name="Text 3"/>
          <p:cNvSpPr/>
          <p:nvPr/>
        </p:nvSpPr>
        <p:spPr>
          <a:xfrm>
            <a:off x="1280755" y="1582698"/>
            <a:ext cx="2232660" cy="278963"/>
          </a:xfrm>
          <a:prstGeom prst="rect">
            <a:avLst/>
          </a:prstGeom>
          <a:noFill/>
          <a:ln/>
        </p:spPr>
        <p:txBody>
          <a:bodyPr wrap="none" lIns="0" tIns="0" rIns="0" bIns="0" rtlCol="0" anchor="t"/>
          <a:lstStyle/>
          <a:p>
            <a:pPr marL="0" indent="0">
              <a:lnSpc>
                <a:spcPts val="2150"/>
              </a:lnSpc>
              <a:buNone/>
            </a:pPr>
            <a:r>
              <a:rPr lang="en-US" sz="1750" kern="0" spc="-35" dirty="0">
                <a:solidFill>
                  <a:srgbClr val="272525"/>
                </a:solidFill>
                <a:latin typeface="Source Serif Pro" pitchFamily="34" charset="0"/>
                <a:ea typeface="Source Serif Pro" pitchFamily="34" charset="-122"/>
                <a:cs typeface="Source Serif Pro" pitchFamily="34" charset="-120"/>
              </a:rPr>
              <a:t>Dynamic Content</a:t>
            </a:r>
            <a:endParaRPr lang="en-US" sz="1750" dirty="0"/>
          </a:p>
        </p:txBody>
      </p:sp>
      <p:sp>
        <p:nvSpPr>
          <p:cNvPr id="8" name="Text 4"/>
          <p:cNvSpPr/>
          <p:nvPr/>
        </p:nvSpPr>
        <p:spPr>
          <a:xfrm>
            <a:off x="1280755" y="1975485"/>
            <a:ext cx="7199114" cy="910828"/>
          </a:xfrm>
          <a:prstGeom prst="rect">
            <a:avLst/>
          </a:prstGeom>
          <a:noFill/>
          <a:ln/>
        </p:spPr>
        <p:txBody>
          <a:bodyPr wrap="square" lIns="0" tIns="0" rIns="0" bIns="0" rtlCol="0" anchor="t"/>
          <a:lstStyle/>
          <a:p>
            <a:pPr marL="0" indent="0">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Websites often utilize JavaScript and other technologies to dynamically load content. Handling dynamic content poses a challenge, as traditional scraping methods may not capture the complete information.</a:t>
            </a:r>
            <a:endParaRPr lang="en-US" sz="1450" dirty="0"/>
          </a:p>
        </p:txBody>
      </p:sp>
      <p:sp>
        <p:nvSpPr>
          <p:cNvPr id="9" name="Shape 5"/>
          <p:cNvSpPr/>
          <p:nvPr/>
        </p:nvSpPr>
        <p:spPr>
          <a:xfrm>
            <a:off x="664131" y="3289459"/>
            <a:ext cx="426958" cy="426958"/>
          </a:xfrm>
          <a:prstGeom prst="roundRect">
            <a:avLst>
              <a:gd name="adj" fmla="val 18669"/>
            </a:avLst>
          </a:prstGeom>
          <a:solidFill>
            <a:srgbClr val="F0D4F7"/>
          </a:solidFill>
          <a:ln w="7620">
            <a:solidFill>
              <a:srgbClr val="D6BADD"/>
            </a:solidFill>
            <a:prstDash val="solid"/>
          </a:ln>
        </p:spPr>
      </p:sp>
      <p:sp>
        <p:nvSpPr>
          <p:cNvPr id="10" name="Text 6"/>
          <p:cNvSpPr/>
          <p:nvPr/>
        </p:nvSpPr>
        <p:spPr>
          <a:xfrm>
            <a:off x="810577" y="3368993"/>
            <a:ext cx="133945" cy="267891"/>
          </a:xfrm>
          <a:prstGeom prst="rect">
            <a:avLst/>
          </a:prstGeom>
          <a:noFill/>
          <a:ln/>
        </p:spPr>
        <p:txBody>
          <a:bodyPr wrap="none" lIns="0" tIns="0" rIns="0" bIns="0" rtlCol="0" anchor="t"/>
          <a:lstStyle/>
          <a:p>
            <a:pPr marL="0" indent="0" algn="ctr">
              <a:lnSpc>
                <a:spcPts val="2100"/>
              </a:lnSpc>
              <a:buNone/>
            </a:pPr>
            <a:r>
              <a:rPr lang="en-US" sz="2100" kern="0" spc="-42" dirty="0">
                <a:solidFill>
                  <a:srgbClr val="272525"/>
                </a:solidFill>
                <a:latin typeface="Source Serif Pro" pitchFamily="34" charset="0"/>
                <a:ea typeface="Source Serif Pro" pitchFamily="34" charset="-122"/>
                <a:cs typeface="Source Serif Pro" pitchFamily="34" charset="-120"/>
              </a:rPr>
              <a:t>2</a:t>
            </a:r>
            <a:endParaRPr lang="en-US" sz="2100" dirty="0"/>
          </a:p>
        </p:txBody>
      </p:sp>
      <p:sp>
        <p:nvSpPr>
          <p:cNvPr id="11" name="Text 7"/>
          <p:cNvSpPr/>
          <p:nvPr/>
        </p:nvSpPr>
        <p:spPr>
          <a:xfrm>
            <a:off x="1280755" y="3289459"/>
            <a:ext cx="2232660" cy="278963"/>
          </a:xfrm>
          <a:prstGeom prst="rect">
            <a:avLst/>
          </a:prstGeom>
          <a:noFill/>
          <a:ln/>
        </p:spPr>
        <p:txBody>
          <a:bodyPr wrap="none" lIns="0" tIns="0" rIns="0" bIns="0" rtlCol="0" anchor="t"/>
          <a:lstStyle/>
          <a:p>
            <a:pPr marL="0" indent="0">
              <a:lnSpc>
                <a:spcPts val="2150"/>
              </a:lnSpc>
              <a:buNone/>
            </a:pPr>
            <a:r>
              <a:rPr lang="en-US" sz="1750" kern="0" spc="-35" dirty="0">
                <a:solidFill>
                  <a:srgbClr val="272525"/>
                </a:solidFill>
                <a:latin typeface="Source Serif Pro" pitchFamily="34" charset="0"/>
                <a:ea typeface="Source Serif Pro" pitchFamily="34" charset="-122"/>
                <a:cs typeface="Source Serif Pro" pitchFamily="34" charset="-120"/>
              </a:rPr>
              <a:t>Request Limits</a:t>
            </a:r>
            <a:endParaRPr lang="en-US" sz="1750" dirty="0"/>
          </a:p>
        </p:txBody>
      </p:sp>
      <p:sp>
        <p:nvSpPr>
          <p:cNvPr id="12" name="Text 8"/>
          <p:cNvSpPr/>
          <p:nvPr/>
        </p:nvSpPr>
        <p:spPr>
          <a:xfrm>
            <a:off x="1280755" y="3682246"/>
            <a:ext cx="7199114" cy="607219"/>
          </a:xfrm>
          <a:prstGeom prst="rect">
            <a:avLst/>
          </a:prstGeom>
          <a:noFill/>
          <a:ln/>
        </p:spPr>
        <p:txBody>
          <a:bodyPr wrap="square" lIns="0" tIns="0" rIns="0" bIns="0" rtlCol="0" anchor="t"/>
          <a:lstStyle/>
          <a:p>
            <a:pPr marL="0" indent="0">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Web scraping should be conducted responsibly to avoid overwhelming websites with excessive requests. Websites often implement rate limits to protect their resources and prevent abuse.</a:t>
            </a:r>
            <a:endParaRPr lang="en-US" sz="1450" dirty="0"/>
          </a:p>
        </p:txBody>
      </p:sp>
      <p:sp>
        <p:nvSpPr>
          <p:cNvPr id="13" name="Shape 9"/>
          <p:cNvSpPr/>
          <p:nvPr/>
        </p:nvSpPr>
        <p:spPr>
          <a:xfrm>
            <a:off x="664131" y="4692610"/>
            <a:ext cx="426958" cy="426958"/>
          </a:xfrm>
          <a:prstGeom prst="roundRect">
            <a:avLst>
              <a:gd name="adj" fmla="val 18669"/>
            </a:avLst>
          </a:prstGeom>
          <a:solidFill>
            <a:srgbClr val="F0D4F7"/>
          </a:solidFill>
          <a:ln w="7620">
            <a:solidFill>
              <a:srgbClr val="D6BADD"/>
            </a:solidFill>
            <a:prstDash val="solid"/>
          </a:ln>
        </p:spPr>
      </p:sp>
      <p:sp>
        <p:nvSpPr>
          <p:cNvPr id="14" name="Text 10"/>
          <p:cNvSpPr/>
          <p:nvPr/>
        </p:nvSpPr>
        <p:spPr>
          <a:xfrm>
            <a:off x="810577" y="4772144"/>
            <a:ext cx="133945" cy="267891"/>
          </a:xfrm>
          <a:prstGeom prst="rect">
            <a:avLst/>
          </a:prstGeom>
          <a:noFill/>
          <a:ln/>
        </p:spPr>
        <p:txBody>
          <a:bodyPr wrap="none" lIns="0" tIns="0" rIns="0" bIns="0" rtlCol="0" anchor="t"/>
          <a:lstStyle/>
          <a:p>
            <a:pPr marL="0" indent="0" algn="ctr">
              <a:lnSpc>
                <a:spcPts val="2100"/>
              </a:lnSpc>
              <a:buNone/>
            </a:pPr>
            <a:r>
              <a:rPr lang="en-US" sz="2100" kern="0" spc="-42" dirty="0">
                <a:solidFill>
                  <a:srgbClr val="272525"/>
                </a:solidFill>
                <a:latin typeface="Source Serif Pro" pitchFamily="34" charset="0"/>
                <a:ea typeface="Source Serif Pro" pitchFamily="34" charset="-122"/>
                <a:cs typeface="Source Serif Pro" pitchFamily="34" charset="-120"/>
              </a:rPr>
              <a:t>3</a:t>
            </a:r>
            <a:endParaRPr lang="en-US" sz="2100" dirty="0"/>
          </a:p>
        </p:txBody>
      </p:sp>
      <p:sp>
        <p:nvSpPr>
          <p:cNvPr id="15" name="Text 11"/>
          <p:cNvSpPr/>
          <p:nvPr/>
        </p:nvSpPr>
        <p:spPr>
          <a:xfrm>
            <a:off x="1280755" y="4692610"/>
            <a:ext cx="2742605" cy="278963"/>
          </a:xfrm>
          <a:prstGeom prst="rect">
            <a:avLst/>
          </a:prstGeom>
          <a:noFill/>
          <a:ln/>
        </p:spPr>
        <p:txBody>
          <a:bodyPr wrap="none" lIns="0" tIns="0" rIns="0" bIns="0" rtlCol="0" anchor="t"/>
          <a:lstStyle/>
          <a:p>
            <a:pPr marL="0" indent="0">
              <a:lnSpc>
                <a:spcPts val="2150"/>
              </a:lnSpc>
              <a:buNone/>
            </a:pPr>
            <a:r>
              <a:rPr lang="en-US" sz="1750" kern="0" spc="-35" dirty="0">
                <a:solidFill>
                  <a:srgbClr val="272525"/>
                </a:solidFill>
                <a:latin typeface="Source Serif Pro" pitchFamily="34" charset="0"/>
                <a:ea typeface="Source Serif Pro" pitchFamily="34" charset="-122"/>
                <a:cs typeface="Source Serif Pro" pitchFamily="34" charset="-120"/>
              </a:rPr>
              <a:t>Legal and Ethical Guidelines</a:t>
            </a:r>
            <a:endParaRPr lang="en-US" sz="1750" dirty="0"/>
          </a:p>
        </p:txBody>
      </p:sp>
      <p:sp>
        <p:nvSpPr>
          <p:cNvPr id="16" name="Text 12"/>
          <p:cNvSpPr/>
          <p:nvPr/>
        </p:nvSpPr>
        <p:spPr>
          <a:xfrm>
            <a:off x="1280755" y="5085398"/>
            <a:ext cx="7199114" cy="910828"/>
          </a:xfrm>
          <a:prstGeom prst="rect">
            <a:avLst/>
          </a:prstGeom>
          <a:noFill/>
          <a:ln/>
        </p:spPr>
        <p:txBody>
          <a:bodyPr wrap="square" lIns="0" tIns="0" rIns="0" bIns="0" rtlCol="0" anchor="t"/>
          <a:lstStyle/>
          <a:p>
            <a:pPr marL="0" indent="0">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Web scraping must adhere to legal and ethical guidelines. It's essential to respect website terms of service, robots.txt files, and privacy policies. Avoid scraping sensitive data or engaging in activities that could harm websites or their users.</a:t>
            </a:r>
            <a:endParaRPr lang="en-US" sz="1450" dirty="0"/>
          </a:p>
        </p:txBody>
      </p:sp>
      <p:sp>
        <p:nvSpPr>
          <p:cNvPr id="17" name="Shape 13"/>
          <p:cNvSpPr/>
          <p:nvPr/>
        </p:nvSpPr>
        <p:spPr>
          <a:xfrm>
            <a:off x="664131" y="6399371"/>
            <a:ext cx="426958" cy="426958"/>
          </a:xfrm>
          <a:prstGeom prst="roundRect">
            <a:avLst>
              <a:gd name="adj" fmla="val 18669"/>
            </a:avLst>
          </a:prstGeom>
          <a:solidFill>
            <a:srgbClr val="F0D4F7"/>
          </a:solidFill>
          <a:ln w="7620">
            <a:solidFill>
              <a:srgbClr val="D6BADD"/>
            </a:solidFill>
            <a:prstDash val="solid"/>
          </a:ln>
        </p:spPr>
      </p:sp>
      <p:sp>
        <p:nvSpPr>
          <p:cNvPr id="18" name="Text 14"/>
          <p:cNvSpPr/>
          <p:nvPr/>
        </p:nvSpPr>
        <p:spPr>
          <a:xfrm>
            <a:off x="810577" y="6478905"/>
            <a:ext cx="133945" cy="267891"/>
          </a:xfrm>
          <a:prstGeom prst="rect">
            <a:avLst/>
          </a:prstGeom>
          <a:noFill/>
          <a:ln/>
        </p:spPr>
        <p:txBody>
          <a:bodyPr wrap="none" lIns="0" tIns="0" rIns="0" bIns="0" rtlCol="0" anchor="t"/>
          <a:lstStyle/>
          <a:p>
            <a:pPr marL="0" indent="0" algn="ctr">
              <a:lnSpc>
                <a:spcPts val="2100"/>
              </a:lnSpc>
              <a:buNone/>
            </a:pPr>
            <a:r>
              <a:rPr lang="en-US" sz="2100" kern="0" spc="-42" dirty="0">
                <a:solidFill>
                  <a:srgbClr val="272525"/>
                </a:solidFill>
                <a:latin typeface="Source Serif Pro" pitchFamily="34" charset="0"/>
                <a:ea typeface="Source Serif Pro" pitchFamily="34" charset="-122"/>
                <a:cs typeface="Source Serif Pro" pitchFamily="34" charset="-120"/>
              </a:rPr>
              <a:t>4</a:t>
            </a:r>
            <a:endParaRPr lang="en-US" sz="2100" dirty="0"/>
          </a:p>
        </p:txBody>
      </p:sp>
      <p:sp>
        <p:nvSpPr>
          <p:cNvPr id="19" name="Text 15"/>
          <p:cNvSpPr/>
          <p:nvPr/>
        </p:nvSpPr>
        <p:spPr>
          <a:xfrm>
            <a:off x="1280755" y="6399371"/>
            <a:ext cx="2796778" cy="278963"/>
          </a:xfrm>
          <a:prstGeom prst="rect">
            <a:avLst/>
          </a:prstGeom>
          <a:noFill/>
          <a:ln/>
        </p:spPr>
        <p:txBody>
          <a:bodyPr wrap="none" lIns="0" tIns="0" rIns="0" bIns="0" rtlCol="0" anchor="t"/>
          <a:lstStyle/>
          <a:p>
            <a:pPr marL="0" indent="0">
              <a:lnSpc>
                <a:spcPts val="2150"/>
              </a:lnSpc>
              <a:buNone/>
            </a:pPr>
            <a:r>
              <a:rPr lang="en-US" sz="1750" kern="0" spc="-35" dirty="0">
                <a:solidFill>
                  <a:srgbClr val="272525"/>
                </a:solidFill>
                <a:latin typeface="Source Serif Pro" pitchFamily="34" charset="0"/>
                <a:ea typeface="Source Serif Pro" pitchFamily="34" charset="-122"/>
                <a:cs typeface="Source Serif Pro" pitchFamily="34" charset="-120"/>
              </a:rPr>
              <a:t>Data Cleaning and Validation</a:t>
            </a:r>
            <a:endParaRPr lang="en-US" sz="1750" dirty="0"/>
          </a:p>
        </p:txBody>
      </p:sp>
      <p:sp>
        <p:nvSpPr>
          <p:cNvPr id="20" name="Text 16"/>
          <p:cNvSpPr/>
          <p:nvPr/>
        </p:nvSpPr>
        <p:spPr>
          <a:xfrm>
            <a:off x="1280755" y="6792158"/>
            <a:ext cx="7199114" cy="910828"/>
          </a:xfrm>
          <a:prstGeom prst="rect">
            <a:avLst/>
          </a:prstGeom>
          <a:noFill/>
          <a:ln/>
        </p:spPr>
        <p:txBody>
          <a:bodyPr wrap="square" lIns="0" tIns="0" rIns="0" bIns="0" rtlCol="0" anchor="t"/>
          <a:lstStyle/>
          <a:p>
            <a:pPr marL="0" indent="0">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The scraped data may contain inconsistencies, errors, or missing values. Data cleaning and validation processes are crucial to ensure the accuracy and reliability of the extracted information.</a:t>
            </a:r>
            <a:endParaRPr lang="en-US" sz="14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4" name="Text 0"/>
          <p:cNvSpPr/>
          <p:nvPr/>
        </p:nvSpPr>
        <p:spPr>
          <a:xfrm>
            <a:off x="6476643" y="248803"/>
            <a:ext cx="7163514" cy="2496741"/>
          </a:xfrm>
          <a:prstGeom prst="rect">
            <a:avLst/>
          </a:prstGeom>
          <a:noFill/>
          <a:ln/>
        </p:spPr>
        <p:txBody>
          <a:bodyPr wrap="square" lIns="0" tIns="0" rIns="0" bIns="0" rtlCol="0" anchor="t"/>
          <a:lstStyle/>
          <a:p>
            <a:pPr marL="0" indent="0">
              <a:lnSpc>
                <a:spcPts val="6550"/>
              </a:lnSpc>
              <a:buNone/>
            </a:pPr>
            <a:r>
              <a:rPr lang="en-US" sz="5200" kern="0" spc="-105" dirty="0">
                <a:solidFill>
                  <a:srgbClr val="155EA0"/>
                </a:solidFill>
                <a:latin typeface="Source Serif Pro" pitchFamily="34" charset="0"/>
                <a:ea typeface="Source Serif Pro" pitchFamily="34" charset="-122"/>
                <a:cs typeface="Source Serif Pro" pitchFamily="34" charset="-120"/>
              </a:rPr>
              <a:t>Conclusion: Harnessing Data for Informed Decisions</a:t>
            </a:r>
            <a:endParaRPr lang="en-US" sz="5200" dirty="0">
              <a:solidFill>
                <a:srgbClr val="155EA0"/>
              </a:solidFill>
            </a:endParaRPr>
          </a:p>
        </p:txBody>
      </p:sp>
      <p:sp>
        <p:nvSpPr>
          <p:cNvPr id="5" name="Text 1"/>
          <p:cNvSpPr/>
          <p:nvPr/>
        </p:nvSpPr>
        <p:spPr>
          <a:xfrm>
            <a:off x="6476643" y="2896346"/>
            <a:ext cx="7163514" cy="2910486"/>
          </a:xfrm>
          <a:prstGeom prst="rect">
            <a:avLst/>
          </a:prstGeom>
          <a:noFill/>
          <a:ln/>
        </p:spPr>
        <p:txBody>
          <a:bodyPr wrap="square" lIns="0" tIns="0" rIns="0" bIns="0" rtlCol="0" anchor="t"/>
          <a:lstStyle/>
          <a:p>
            <a:pPr marL="0" indent="0">
              <a:lnSpc>
                <a:spcPts val="3550"/>
              </a:lnSpc>
              <a:buNone/>
            </a:pPr>
            <a:r>
              <a:rPr lang="en-US" sz="2000" kern="0" spc="-45" dirty="0">
                <a:solidFill>
                  <a:srgbClr val="272525"/>
                </a:solidFill>
                <a:latin typeface="Source Sans Pro" pitchFamily="34" charset="0"/>
                <a:ea typeface="Source Sans Pro" pitchFamily="34" charset="-122"/>
                <a:cs typeface="Source Sans Pro" pitchFamily="34" charset="-120"/>
              </a:rPr>
              <a:t>This web scraping project demonstrates the power of data extraction and analysis. By leveraging Python libraries and techniques, valuable insights into the automotive market are extracted from Cars24. These insights empower businesses to make informed decisions related to pricing, inventory management, and marketing strategies, ultimately leading to enhanced profitability and customer satisfaction.</a:t>
            </a:r>
            <a:endParaRPr lang="en-US" sz="200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p:cNvPicPr>
            <a:picLocks noChangeAspect="1"/>
          </p:cNvPicPr>
          <p:nvPr/>
        </p:nvPicPr>
        <p:blipFill>
          <a:blip r:embed="rId4"/>
          <a:stretch>
            <a:fillRect/>
          </a:stretch>
        </p:blipFill>
        <p:spPr>
          <a:xfrm>
            <a:off x="276403" y="2345948"/>
            <a:ext cx="4933593" cy="3289102"/>
          </a:xfrm>
          <a:prstGeom prst="rect">
            <a:avLst/>
          </a:prstGeom>
        </p:spPr>
      </p:pic>
      <p:sp>
        <p:nvSpPr>
          <p:cNvPr id="2" name="TextBox 1">
            <a:extLst>
              <a:ext uri="{FF2B5EF4-FFF2-40B4-BE49-F238E27FC236}">
                <a16:creationId xmlns:a16="http://schemas.microsoft.com/office/drawing/2014/main" id="{70C0F68D-99F3-51D7-EDBA-DB7B4D2D6321}"/>
              </a:ext>
            </a:extLst>
          </p:cNvPr>
          <p:cNvSpPr txBox="1"/>
          <p:nvPr/>
        </p:nvSpPr>
        <p:spPr>
          <a:xfrm>
            <a:off x="6476643" y="5635050"/>
            <a:ext cx="7747357" cy="2492990"/>
          </a:xfrm>
          <a:prstGeom prst="rect">
            <a:avLst/>
          </a:prstGeom>
          <a:noFill/>
        </p:spPr>
        <p:txBody>
          <a:bodyPr wrap="square" rtlCol="0">
            <a:spAutoFit/>
          </a:bodyPr>
          <a:lstStyle/>
          <a:p>
            <a:pPr>
              <a:lnSpc>
                <a:spcPct val="150000"/>
              </a:lnSpc>
            </a:pPr>
            <a:r>
              <a:rPr lang="en-US" sz="3200" kern="0" spc="-28" dirty="0">
                <a:solidFill>
                  <a:schemeClr val="accent1">
                    <a:lumMod val="75000"/>
                  </a:schemeClr>
                </a:solidFill>
                <a:latin typeface="Source Serif Pro" panose="02040603050405020204" pitchFamily="18" charset="0"/>
                <a:ea typeface="Source Serif Pro" panose="02040603050405020204" pitchFamily="18" charset="0"/>
                <a:cs typeface="Source Sans Pro" pitchFamily="34" charset="-120"/>
              </a:rPr>
              <a:t>Applications</a:t>
            </a:r>
            <a:r>
              <a:rPr lang="en-US" sz="3200" kern="0" spc="-28" dirty="0">
                <a:solidFill>
                  <a:schemeClr val="accent1">
                    <a:lumMod val="75000"/>
                  </a:schemeClr>
                </a:solidFill>
                <a:latin typeface="Source Sans Pro" pitchFamily="34" charset="0"/>
                <a:ea typeface="Source Sans Pro" pitchFamily="34" charset="-122"/>
                <a:cs typeface="Source Sans Pro" pitchFamily="34" charset="-120"/>
              </a:rPr>
              <a:t>:</a:t>
            </a:r>
          </a:p>
          <a:p>
            <a:pPr>
              <a:lnSpc>
                <a:spcPct val="150000"/>
              </a:lnSpc>
            </a:pPr>
            <a:r>
              <a:rPr lang="en-US" sz="2000" kern="0" spc="-28" dirty="0">
                <a:solidFill>
                  <a:srgbClr val="272525"/>
                </a:solidFill>
                <a:latin typeface="Source Sans Pro" pitchFamily="34" charset="0"/>
                <a:ea typeface="Source Sans Pro" pitchFamily="34" charset="-122"/>
                <a:cs typeface="Source Sans Pro" pitchFamily="34" charset="-120"/>
              </a:rPr>
              <a:t>Web scraping has diverse applications, including data mining, market research, price monitoring, and competitive analysis. It enables businesses to gain valuable insights from publicly available online data.</a:t>
            </a:r>
            <a:endParaRPr lang="en-US" sz="2000" dirty="0"/>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B4B402-30C3-AC99-B986-E74FDC980A96}"/>
              </a:ext>
            </a:extLst>
          </p:cNvPr>
          <p:cNvSpPr txBox="1"/>
          <p:nvPr/>
        </p:nvSpPr>
        <p:spPr>
          <a:xfrm>
            <a:off x="1578708" y="2653781"/>
            <a:ext cx="10386646" cy="1954381"/>
          </a:xfrm>
          <a:prstGeom prst="rect">
            <a:avLst/>
          </a:prstGeom>
          <a:noFill/>
        </p:spPr>
        <p:txBody>
          <a:bodyPr wrap="square" rtlCol="0">
            <a:spAutoFit/>
          </a:bodyPr>
          <a:lstStyle/>
          <a:p>
            <a:pPr algn="ctr">
              <a:lnSpc>
                <a:spcPct val="150000"/>
              </a:lnSpc>
            </a:pPr>
            <a:r>
              <a:rPr lang="en-US" sz="8800" dirty="0">
                <a:solidFill>
                  <a:srgbClr val="7030A0"/>
                </a:solidFill>
                <a:latin typeface="Lucida Handwriting" panose="03010101010101010101" pitchFamily="66" charset="0"/>
              </a:rPr>
              <a:t>Thank  You</a:t>
            </a:r>
          </a:p>
        </p:txBody>
      </p:sp>
    </p:spTree>
    <p:extLst>
      <p:ext uri="{BB962C8B-B14F-4D97-AF65-F5344CB8AC3E}">
        <p14:creationId xmlns:p14="http://schemas.microsoft.com/office/powerpoint/2010/main" val="1412282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ext 0"/>
          <p:cNvSpPr/>
          <p:nvPr/>
        </p:nvSpPr>
        <p:spPr>
          <a:xfrm>
            <a:off x="396354" y="164446"/>
            <a:ext cx="11981040" cy="910210"/>
          </a:xfrm>
          <a:prstGeom prst="rect">
            <a:avLst/>
          </a:prstGeom>
          <a:noFill/>
          <a:ln/>
        </p:spPr>
        <p:txBody>
          <a:bodyPr wrap="square" lIns="0" tIns="0" rIns="0" bIns="0" rtlCol="0" anchor="t"/>
          <a:lstStyle/>
          <a:p>
            <a:pPr marL="0" indent="0">
              <a:lnSpc>
                <a:spcPts val="6550"/>
              </a:lnSpc>
              <a:buNone/>
            </a:pPr>
            <a:r>
              <a:rPr lang="en-US" sz="4800" kern="0" spc="-105" dirty="0">
                <a:solidFill>
                  <a:schemeClr val="accent4">
                    <a:lumMod val="75000"/>
                  </a:schemeClr>
                </a:solidFill>
                <a:latin typeface="Source Serif Pro" pitchFamily="34" charset="0"/>
                <a:ea typeface="Source Serif Pro" pitchFamily="34" charset="-122"/>
                <a:cs typeface="Source Serif Pro" pitchFamily="34" charset="-120"/>
              </a:rPr>
              <a:t>Our Team Members</a:t>
            </a:r>
            <a:endParaRPr lang="en-US" sz="4800" dirty="0">
              <a:solidFill>
                <a:schemeClr val="accent4">
                  <a:lumMod val="75000"/>
                </a:schemeClr>
              </a:solidFill>
            </a:endParaRPr>
          </a:p>
        </p:txBody>
      </p:sp>
      <p:sp>
        <p:nvSpPr>
          <p:cNvPr id="3" name="Text 1"/>
          <p:cNvSpPr/>
          <p:nvPr/>
        </p:nvSpPr>
        <p:spPr>
          <a:xfrm>
            <a:off x="396354" y="999242"/>
            <a:ext cx="13904108" cy="6985261"/>
          </a:xfrm>
          <a:prstGeom prst="rect">
            <a:avLst/>
          </a:prstGeom>
          <a:noFill/>
          <a:ln/>
        </p:spPr>
        <p:txBody>
          <a:bodyPr wrap="square" lIns="0" tIns="0" rIns="0" bIns="0" rtlCol="0" anchor="t"/>
          <a:lstStyle/>
          <a:p>
            <a:pPr marL="342900" indent="-342900">
              <a:buFont typeface="Wingdings" panose="05000000000000000000" pitchFamily="2" charset="2"/>
              <a:buChar char="q"/>
            </a:pPr>
            <a:endParaRPr lang="en-US" sz="2000" kern="0" spc="-45" dirty="0">
              <a:solidFill>
                <a:srgbClr val="272525"/>
              </a:solidFill>
              <a:latin typeface="Source Sans Pro" pitchFamily="34" charset="0"/>
              <a:ea typeface="Source Sans Pro" pitchFamily="34" charset="-122"/>
            </a:endParaRPr>
          </a:p>
          <a:p>
            <a:pPr marL="342900" indent="-342900">
              <a:buFont typeface="Wingdings" panose="05000000000000000000" pitchFamily="2" charset="2"/>
              <a:buChar char="q"/>
            </a:pPr>
            <a:r>
              <a:rPr lang="en-US" sz="2400" b="1" kern="0" spc="-45" dirty="0">
                <a:solidFill>
                  <a:srgbClr val="272525"/>
                </a:solidFill>
                <a:latin typeface="Source Sans Pro" pitchFamily="34" charset="0"/>
                <a:ea typeface="Source Sans Pro" pitchFamily="34" charset="-122"/>
              </a:rPr>
              <a:t>Web Scraping -</a:t>
            </a:r>
          </a:p>
          <a:p>
            <a:pPr marL="914400" lvl="1" indent="-457200">
              <a:buFont typeface="+mj-lt"/>
              <a:buAutoNum type="arabicPeriod"/>
            </a:pPr>
            <a:r>
              <a:rPr lang="en-US" sz="2400" kern="0" spc="-45" dirty="0">
                <a:solidFill>
                  <a:srgbClr val="272525"/>
                </a:solidFill>
                <a:latin typeface="Source Sans Pro" pitchFamily="34" charset="0"/>
                <a:ea typeface="Source Sans Pro" pitchFamily="34" charset="-122"/>
              </a:rPr>
              <a:t>Fathima Dilshana PK (Team Lead)</a:t>
            </a:r>
          </a:p>
          <a:p>
            <a:pPr marL="914400" lvl="1" indent="-457200">
              <a:buFont typeface="+mj-lt"/>
              <a:buAutoNum type="arabicPeriod"/>
            </a:pPr>
            <a:r>
              <a:rPr lang="en-US" sz="2400" kern="0" spc="-45" dirty="0">
                <a:solidFill>
                  <a:srgbClr val="272525"/>
                </a:solidFill>
                <a:latin typeface="Source Sans Pro" pitchFamily="34" charset="0"/>
                <a:ea typeface="Source Sans Pro" pitchFamily="34" charset="-122"/>
              </a:rPr>
              <a:t>Saravanan P</a:t>
            </a:r>
          </a:p>
          <a:p>
            <a:pPr marL="914400" lvl="1" indent="-457200">
              <a:buFont typeface="+mj-lt"/>
              <a:buAutoNum type="arabicPeriod"/>
            </a:pPr>
            <a:r>
              <a:rPr lang="en-US" sz="2400" kern="0" spc="-45" dirty="0">
                <a:solidFill>
                  <a:srgbClr val="272525"/>
                </a:solidFill>
                <a:latin typeface="Source Sans Pro" pitchFamily="34" charset="0"/>
                <a:ea typeface="Source Sans Pro" pitchFamily="34" charset="-122"/>
              </a:rPr>
              <a:t>Abhishek Singh</a:t>
            </a:r>
          </a:p>
          <a:p>
            <a:pPr marL="342900" indent="-342900">
              <a:lnSpc>
                <a:spcPts val="3550"/>
              </a:lnSpc>
              <a:buFont typeface="Wingdings" panose="05000000000000000000" pitchFamily="2" charset="2"/>
              <a:buChar char="q"/>
            </a:pPr>
            <a:r>
              <a:rPr lang="en-US" sz="2400" b="1" kern="0" spc="-45" dirty="0">
                <a:solidFill>
                  <a:srgbClr val="272525"/>
                </a:solidFill>
                <a:latin typeface="Source Sans Pro" pitchFamily="34" charset="0"/>
                <a:ea typeface="Source Sans Pro" pitchFamily="34" charset="-122"/>
              </a:rPr>
              <a:t>Data Cleaning and Predictive analysis Model -</a:t>
            </a:r>
          </a:p>
          <a:p>
            <a:pPr marL="914400" lvl="1" indent="-457200">
              <a:buFont typeface="+mj-lt"/>
              <a:buAutoNum type="arabicPeriod"/>
            </a:pPr>
            <a:r>
              <a:rPr lang="en-US" sz="2400" kern="0" spc="-45" dirty="0">
                <a:solidFill>
                  <a:srgbClr val="272525"/>
                </a:solidFill>
                <a:latin typeface="Source Sans Pro" pitchFamily="34" charset="0"/>
                <a:ea typeface="Source Sans Pro" pitchFamily="34" charset="-122"/>
              </a:rPr>
              <a:t>Uthra Nitheya CG</a:t>
            </a:r>
          </a:p>
          <a:p>
            <a:pPr marL="342900" indent="-342900">
              <a:lnSpc>
                <a:spcPts val="3550"/>
              </a:lnSpc>
              <a:buFont typeface="Wingdings" panose="05000000000000000000" pitchFamily="2" charset="2"/>
              <a:buChar char="q"/>
            </a:pPr>
            <a:r>
              <a:rPr lang="en-US" sz="2400" b="1" kern="0" spc="-45" dirty="0">
                <a:solidFill>
                  <a:srgbClr val="272525"/>
                </a:solidFill>
                <a:latin typeface="Source Sans Pro" pitchFamily="34" charset="0"/>
                <a:ea typeface="Source Sans Pro" pitchFamily="34" charset="-122"/>
              </a:rPr>
              <a:t>Data Visualization –</a:t>
            </a:r>
          </a:p>
          <a:p>
            <a:pPr marL="914400" lvl="1" indent="-457200">
              <a:buFont typeface="+mj-lt"/>
              <a:buAutoNum type="arabicPeriod"/>
            </a:pPr>
            <a:r>
              <a:rPr lang="en-US" sz="2400" kern="0" spc="-45" dirty="0">
                <a:solidFill>
                  <a:srgbClr val="272525"/>
                </a:solidFill>
                <a:latin typeface="Source Sans Pro" pitchFamily="34" charset="0"/>
                <a:ea typeface="Source Sans Pro" pitchFamily="34" charset="-122"/>
              </a:rPr>
              <a:t>Sakshi Vijay Mindhe (Co Team Lead)</a:t>
            </a:r>
          </a:p>
          <a:p>
            <a:pPr marL="914400" lvl="1" indent="-457200">
              <a:buFont typeface="+mj-lt"/>
              <a:buAutoNum type="arabicPeriod"/>
            </a:pPr>
            <a:r>
              <a:rPr lang="en-US" sz="2400" kern="0" spc="-45" dirty="0">
                <a:solidFill>
                  <a:srgbClr val="272525"/>
                </a:solidFill>
                <a:latin typeface="Source Sans Pro" pitchFamily="34" charset="0"/>
                <a:ea typeface="Source Sans Pro" pitchFamily="34" charset="-122"/>
              </a:rPr>
              <a:t>Anand Eswar</a:t>
            </a:r>
          </a:p>
          <a:p>
            <a:pPr marL="914400" lvl="1" indent="-457200">
              <a:buFont typeface="+mj-lt"/>
              <a:buAutoNum type="arabicPeriod"/>
            </a:pPr>
            <a:r>
              <a:rPr lang="en-US" sz="2400" kern="0" spc="-45" dirty="0">
                <a:solidFill>
                  <a:srgbClr val="272525"/>
                </a:solidFill>
                <a:latin typeface="Source Sans Pro" pitchFamily="34" charset="0"/>
                <a:ea typeface="Source Sans Pro" pitchFamily="34" charset="-122"/>
              </a:rPr>
              <a:t>Kiranbabu P</a:t>
            </a:r>
          </a:p>
          <a:p>
            <a:pPr marL="342900" indent="-342900">
              <a:lnSpc>
                <a:spcPts val="3550"/>
              </a:lnSpc>
              <a:buFont typeface="Wingdings" panose="05000000000000000000" pitchFamily="2" charset="2"/>
              <a:buChar char="q"/>
            </a:pPr>
            <a:r>
              <a:rPr lang="en-US" sz="2400" b="1" kern="0" spc="-45" dirty="0">
                <a:solidFill>
                  <a:srgbClr val="272525"/>
                </a:solidFill>
                <a:latin typeface="Source Sans Pro" pitchFamily="34" charset="0"/>
                <a:ea typeface="Source Sans Pro" pitchFamily="34" charset="-122"/>
              </a:rPr>
              <a:t>Presentation Making –</a:t>
            </a:r>
          </a:p>
          <a:p>
            <a:pPr marL="914400" lvl="1" indent="-457200">
              <a:buFont typeface="+mj-lt"/>
              <a:buAutoNum type="arabicPeriod"/>
            </a:pPr>
            <a:r>
              <a:rPr lang="en-US" sz="2400" kern="0" spc="-45" dirty="0">
                <a:solidFill>
                  <a:srgbClr val="272525"/>
                </a:solidFill>
                <a:latin typeface="Source Sans Pro" pitchFamily="34" charset="0"/>
                <a:ea typeface="Source Sans Pro" pitchFamily="34" charset="-122"/>
              </a:rPr>
              <a:t>Dinesh Solanki</a:t>
            </a:r>
          </a:p>
          <a:p>
            <a:pPr marL="342900" indent="-342900">
              <a:lnSpc>
                <a:spcPts val="3550"/>
              </a:lnSpc>
              <a:buFont typeface="Wingdings" panose="05000000000000000000" pitchFamily="2" charset="2"/>
              <a:buChar char="q"/>
            </a:pPr>
            <a:r>
              <a:rPr lang="en-US" sz="2400" b="1" kern="0" spc="-45" dirty="0">
                <a:solidFill>
                  <a:srgbClr val="272525"/>
                </a:solidFill>
                <a:latin typeface="Source Sans Pro" pitchFamily="34" charset="0"/>
                <a:ea typeface="Source Sans Pro" pitchFamily="34" charset="-122"/>
              </a:rPr>
              <a:t>Project Report Making –</a:t>
            </a:r>
          </a:p>
          <a:p>
            <a:pPr marL="914400" lvl="1" indent="-457200">
              <a:buFont typeface="+mj-lt"/>
              <a:buAutoNum type="arabicPeriod"/>
            </a:pPr>
            <a:r>
              <a:rPr lang="en-US" sz="2400" kern="0" spc="-45" dirty="0">
                <a:solidFill>
                  <a:srgbClr val="272525"/>
                </a:solidFill>
                <a:latin typeface="Source Sans Pro" pitchFamily="34" charset="0"/>
                <a:ea typeface="Source Sans Pro" pitchFamily="34" charset="-122"/>
              </a:rPr>
              <a:t>Mehar Snotra</a:t>
            </a:r>
          </a:p>
          <a:p>
            <a:pPr marL="914400" lvl="1" indent="-457200">
              <a:buFont typeface="+mj-lt"/>
              <a:buAutoNum type="arabicPeriod"/>
            </a:pPr>
            <a:r>
              <a:rPr lang="en-US" sz="2400" kern="0" spc="-45" dirty="0">
                <a:solidFill>
                  <a:srgbClr val="272525"/>
                </a:solidFill>
                <a:latin typeface="Source Sans Pro" pitchFamily="34" charset="0"/>
                <a:ea typeface="Source Sans Pro" pitchFamily="34" charset="-122"/>
              </a:rPr>
              <a:t>Ajay Krishnan M</a:t>
            </a:r>
          </a:p>
          <a:p>
            <a:pPr marL="0" indent="0">
              <a:lnSpc>
                <a:spcPts val="3550"/>
              </a:lnSpc>
              <a:buNone/>
            </a:pPr>
            <a:endParaRPr lang="en-US" sz="2000" kern="0" spc="-45" dirty="0">
              <a:solidFill>
                <a:srgbClr val="272525"/>
              </a:solidFill>
              <a:latin typeface="Source Sans Pro" pitchFamily="34" charset="0"/>
              <a:ea typeface="Source Sans Pro" pitchFamily="34" charset="-122"/>
            </a:endParaRPr>
          </a:p>
        </p:txBody>
      </p:sp>
    </p:spTree>
    <p:extLst>
      <p:ext uri="{BB962C8B-B14F-4D97-AF65-F5344CB8AC3E}">
        <p14:creationId xmlns:p14="http://schemas.microsoft.com/office/powerpoint/2010/main" val="3994039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69981" y="2671524"/>
            <a:ext cx="5034439" cy="2886432"/>
          </a:xfrm>
          <a:prstGeom prst="rect">
            <a:avLst/>
          </a:prstGeom>
        </p:spPr>
      </p:pic>
      <p:sp>
        <p:nvSpPr>
          <p:cNvPr id="4" name="Text 0"/>
          <p:cNvSpPr/>
          <p:nvPr/>
        </p:nvSpPr>
        <p:spPr>
          <a:xfrm>
            <a:off x="632579" y="784384"/>
            <a:ext cx="5706189" cy="531614"/>
          </a:xfrm>
          <a:prstGeom prst="rect">
            <a:avLst/>
          </a:prstGeom>
          <a:noFill/>
          <a:ln/>
        </p:spPr>
        <p:txBody>
          <a:bodyPr wrap="none" lIns="0" tIns="0" rIns="0" bIns="0" rtlCol="0" anchor="t"/>
          <a:lstStyle/>
          <a:p>
            <a:pPr marL="0" indent="0">
              <a:lnSpc>
                <a:spcPts val="4150"/>
              </a:lnSpc>
              <a:buNone/>
            </a:pPr>
            <a:r>
              <a:rPr lang="en-US" sz="3500" kern="0" spc="-67" dirty="0">
                <a:solidFill>
                  <a:schemeClr val="accent6">
                    <a:lumMod val="50000"/>
                  </a:schemeClr>
                </a:solidFill>
                <a:latin typeface="Source Serif Pro" pitchFamily="34" charset="0"/>
                <a:ea typeface="Source Serif Pro" pitchFamily="34" charset="-122"/>
                <a:cs typeface="Source Serif Pro" pitchFamily="34" charset="-120"/>
              </a:rPr>
              <a:t>Methodology and Data Sources</a:t>
            </a:r>
            <a:endParaRPr lang="en-US" sz="3500" dirty="0">
              <a:solidFill>
                <a:schemeClr val="accent6">
                  <a:lumMod val="50000"/>
                </a:schemeClr>
              </a:solidFill>
            </a:endParaRPr>
          </a:p>
        </p:txBody>
      </p:sp>
      <p:sp>
        <p:nvSpPr>
          <p:cNvPr id="5" name="Shape 1"/>
          <p:cNvSpPr/>
          <p:nvPr/>
        </p:nvSpPr>
        <p:spPr>
          <a:xfrm>
            <a:off x="632579" y="1507095"/>
            <a:ext cx="7878842" cy="1328976"/>
          </a:xfrm>
          <a:prstGeom prst="roundRect">
            <a:avLst>
              <a:gd name="adj" fmla="val 5713"/>
            </a:avLst>
          </a:prstGeom>
          <a:solidFill>
            <a:srgbClr val="F0D4F7"/>
          </a:solidFill>
          <a:ln w="7620">
            <a:solidFill>
              <a:srgbClr val="D6BADD"/>
            </a:solidFill>
            <a:prstDash val="solid"/>
          </a:ln>
        </p:spPr>
      </p:sp>
      <p:sp>
        <p:nvSpPr>
          <p:cNvPr id="6" name="Text 2"/>
          <p:cNvSpPr/>
          <p:nvPr/>
        </p:nvSpPr>
        <p:spPr>
          <a:xfrm>
            <a:off x="820936" y="1692710"/>
            <a:ext cx="2126694" cy="265747"/>
          </a:xfrm>
          <a:prstGeom prst="rect">
            <a:avLst/>
          </a:prstGeom>
          <a:noFill/>
          <a:ln/>
        </p:spPr>
        <p:txBody>
          <a:bodyPr wrap="none" lIns="0" tIns="0" rIns="0" bIns="0" rtlCol="0" anchor="t"/>
          <a:lstStyle/>
          <a:p>
            <a:pPr marL="0" indent="0">
              <a:lnSpc>
                <a:spcPts val="2050"/>
              </a:lnSpc>
              <a:buNone/>
            </a:pPr>
            <a:r>
              <a:rPr lang="en-US" sz="1650" kern="0" spc="-33" dirty="0">
                <a:solidFill>
                  <a:srgbClr val="272525"/>
                </a:solidFill>
                <a:latin typeface="Source Serif Pro" pitchFamily="34" charset="0"/>
                <a:ea typeface="Source Serif Pro" pitchFamily="34" charset="-122"/>
                <a:cs typeface="Source Serif Pro" pitchFamily="34" charset="-120"/>
              </a:rPr>
              <a:t>Definition</a:t>
            </a:r>
            <a:endParaRPr lang="en-US" sz="1650" dirty="0"/>
          </a:p>
        </p:txBody>
      </p:sp>
      <p:sp>
        <p:nvSpPr>
          <p:cNvPr id="7" name="Text 3"/>
          <p:cNvSpPr/>
          <p:nvPr/>
        </p:nvSpPr>
        <p:spPr>
          <a:xfrm>
            <a:off x="820936" y="2066807"/>
            <a:ext cx="7502128" cy="578168"/>
          </a:xfrm>
          <a:prstGeom prst="rect">
            <a:avLst/>
          </a:prstGeom>
          <a:noFill/>
          <a:ln/>
        </p:spPr>
        <p:txBody>
          <a:bodyPr wrap="square" lIns="0" tIns="0" rIns="0" bIns="0" rtlCol="0" anchor="t"/>
          <a:lstStyle/>
          <a:p>
            <a:pPr marL="0" indent="0">
              <a:lnSpc>
                <a:spcPts val="2250"/>
              </a:lnSpc>
              <a:buNone/>
            </a:pPr>
            <a:r>
              <a:rPr lang="en-US" sz="1400" kern="0" spc="-28" dirty="0">
                <a:solidFill>
                  <a:srgbClr val="272525"/>
                </a:solidFill>
                <a:latin typeface="Source Sans Pro" pitchFamily="34" charset="0"/>
                <a:ea typeface="Source Sans Pro" pitchFamily="34" charset="-122"/>
                <a:cs typeface="Source Sans Pro" pitchFamily="34" charset="-120"/>
              </a:rPr>
              <a:t>Web scraping involves the automated process of extracting data from websites. It uses tools and techniques to retrieve information and convert it into a structured format for analysis.</a:t>
            </a:r>
            <a:endParaRPr lang="en-US" sz="1400" dirty="0"/>
          </a:p>
        </p:txBody>
      </p:sp>
      <p:sp>
        <p:nvSpPr>
          <p:cNvPr id="8" name="Shape 4"/>
          <p:cNvSpPr/>
          <p:nvPr/>
        </p:nvSpPr>
        <p:spPr>
          <a:xfrm>
            <a:off x="632579" y="3024427"/>
            <a:ext cx="7878842" cy="3240166"/>
          </a:xfrm>
          <a:prstGeom prst="roundRect">
            <a:avLst>
              <a:gd name="adj" fmla="val 5713"/>
            </a:avLst>
          </a:prstGeom>
          <a:solidFill>
            <a:srgbClr val="F0D4F7"/>
          </a:solidFill>
          <a:ln w="7620">
            <a:solidFill>
              <a:srgbClr val="D6BADD"/>
            </a:solidFill>
            <a:prstDash val="solid"/>
          </a:ln>
        </p:spPr>
      </p:sp>
      <p:sp>
        <p:nvSpPr>
          <p:cNvPr id="9" name="Text 5"/>
          <p:cNvSpPr/>
          <p:nvPr/>
        </p:nvSpPr>
        <p:spPr>
          <a:xfrm>
            <a:off x="820936" y="3195955"/>
            <a:ext cx="2126694" cy="265747"/>
          </a:xfrm>
          <a:prstGeom prst="rect">
            <a:avLst/>
          </a:prstGeom>
          <a:noFill/>
          <a:ln/>
        </p:spPr>
        <p:txBody>
          <a:bodyPr wrap="none" lIns="0" tIns="0" rIns="0" bIns="0" rtlCol="0" anchor="t"/>
          <a:lstStyle/>
          <a:p>
            <a:pPr marL="0" indent="0">
              <a:lnSpc>
                <a:spcPts val="2050"/>
              </a:lnSpc>
              <a:buNone/>
            </a:pPr>
            <a:r>
              <a:rPr lang="en-US" sz="1650" kern="0" spc="-33" dirty="0">
                <a:solidFill>
                  <a:srgbClr val="272525"/>
                </a:solidFill>
                <a:latin typeface="Source Serif Pro" pitchFamily="34" charset="0"/>
                <a:ea typeface="Source Serif Pro" pitchFamily="34" charset="-122"/>
                <a:cs typeface="Source Serif Pro" pitchFamily="34" charset="-120"/>
              </a:rPr>
              <a:t>Aim</a:t>
            </a:r>
            <a:endParaRPr lang="en-US" sz="1650" dirty="0"/>
          </a:p>
        </p:txBody>
      </p:sp>
      <p:sp>
        <p:nvSpPr>
          <p:cNvPr id="10" name="Text 6"/>
          <p:cNvSpPr/>
          <p:nvPr/>
        </p:nvSpPr>
        <p:spPr>
          <a:xfrm>
            <a:off x="820936" y="3536572"/>
            <a:ext cx="7502128" cy="918198"/>
          </a:xfrm>
          <a:prstGeom prst="rect">
            <a:avLst/>
          </a:prstGeom>
          <a:noFill/>
          <a:ln/>
        </p:spPr>
        <p:txBody>
          <a:bodyPr wrap="square" lIns="0" tIns="0" rIns="0" bIns="0" numCol="1" rtlCol="0" anchor="t"/>
          <a:lstStyle/>
          <a:p>
            <a:pPr marL="0" indent="0">
              <a:lnSpc>
                <a:spcPts val="2250"/>
              </a:lnSpc>
              <a:buNone/>
            </a:pPr>
            <a:r>
              <a:rPr lang="en-US" sz="1400" kern="0" spc="-28" dirty="0">
                <a:solidFill>
                  <a:srgbClr val="272525"/>
                </a:solidFill>
                <a:latin typeface="Source Sans Pro" pitchFamily="34" charset="0"/>
                <a:ea typeface="Source Sans Pro" pitchFamily="34" charset="-122"/>
                <a:cs typeface="Source Sans Pro" pitchFamily="34" charset="-120"/>
              </a:rPr>
              <a:t>The Moto of this project is to web scrap the car data’s from website ‘cars24.com’. Our Team ‘E’ was assigned to scrap the details of 3 branded  used cars such as Mahindra, Renault and Jeep  in multiple locations. </a:t>
            </a:r>
          </a:p>
        </p:txBody>
      </p:sp>
      <p:sp>
        <p:nvSpPr>
          <p:cNvPr id="11" name="Shape 7"/>
          <p:cNvSpPr/>
          <p:nvPr/>
        </p:nvSpPr>
        <p:spPr>
          <a:xfrm>
            <a:off x="632579" y="6539960"/>
            <a:ext cx="7878842" cy="1328976"/>
          </a:xfrm>
          <a:prstGeom prst="roundRect">
            <a:avLst>
              <a:gd name="adj" fmla="val 5713"/>
            </a:avLst>
          </a:prstGeom>
          <a:solidFill>
            <a:srgbClr val="F0D4F7"/>
          </a:solidFill>
          <a:ln w="7620">
            <a:solidFill>
              <a:srgbClr val="D6BADD"/>
            </a:solidFill>
            <a:prstDash val="solid"/>
          </a:ln>
        </p:spPr>
      </p:sp>
      <p:sp>
        <p:nvSpPr>
          <p:cNvPr id="12" name="Text 8"/>
          <p:cNvSpPr/>
          <p:nvPr/>
        </p:nvSpPr>
        <p:spPr>
          <a:xfrm>
            <a:off x="820936" y="6770884"/>
            <a:ext cx="2126694" cy="265747"/>
          </a:xfrm>
          <a:prstGeom prst="rect">
            <a:avLst/>
          </a:prstGeom>
          <a:noFill/>
          <a:ln/>
        </p:spPr>
        <p:txBody>
          <a:bodyPr wrap="none" lIns="0" tIns="0" rIns="0" bIns="0" rtlCol="0" anchor="t"/>
          <a:lstStyle/>
          <a:p>
            <a:pPr marL="0" indent="0">
              <a:lnSpc>
                <a:spcPts val="2050"/>
              </a:lnSpc>
              <a:buNone/>
            </a:pPr>
            <a:r>
              <a:rPr lang="en-US" sz="1650" kern="0" spc="-33" dirty="0">
                <a:solidFill>
                  <a:srgbClr val="272525"/>
                </a:solidFill>
                <a:latin typeface="Source Serif Pro" pitchFamily="34" charset="0"/>
                <a:ea typeface="Source Serif Pro" pitchFamily="34" charset="-122"/>
                <a:cs typeface="Source Serif Pro" pitchFamily="34" charset="-120"/>
              </a:rPr>
              <a:t>Tools Used</a:t>
            </a:r>
            <a:endParaRPr lang="en-US" sz="1650" dirty="0"/>
          </a:p>
        </p:txBody>
      </p:sp>
      <p:sp>
        <p:nvSpPr>
          <p:cNvPr id="13" name="Text 9"/>
          <p:cNvSpPr/>
          <p:nvPr/>
        </p:nvSpPr>
        <p:spPr>
          <a:xfrm>
            <a:off x="820936" y="7037801"/>
            <a:ext cx="7502128" cy="578168"/>
          </a:xfrm>
          <a:prstGeom prst="rect">
            <a:avLst/>
          </a:prstGeom>
          <a:noFill/>
          <a:ln/>
        </p:spPr>
        <p:txBody>
          <a:bodyPr wrap="square" lIns="0" tIns="0" rIns="0" bIns="0" rtlCol="0" anchor="t"/>
          <a:lstStyle/>
          <a:p>
            <a:pPr marL="0" indent="0">
              <a:lnSpc>
                <a:spcPts val="2250"/>
              </a:lnSpc>
              <a:buNone/>
            </a:pPr>
            <a:r>
              <a:rPr lang="en-US" sz="1400" kern="0" spc="-28" dirty="0">
                <a:solidFill>
                  <a:srgbClr val="272525"/>
                </a:solidFill>
                <a:latin typeface="Source Sans Pro" pitchFamily="34" charset="0"/>
                <a:ea typeface="Source Sans Pro" pitchFamily="34" charset="-122"/>
                <a:cs typeface="Source Sans Pro" pitchFamily="34" charset="-120"/>
              </a:rPr>
              <a:t>Common web scraping tools include Python libraries like requests ,Selenium and BeautifulSoup. These libraries provide functions for fetching web content, parsing HTML structures, and extracting data.</a:t>
            </a:r>
            <a:endParaRPr lang="en-US" sz="1400" dirty="0"/>
          </a:p>
        </p:txBody>
      </p:sp>
      <p:sp>
        <p:nvSpPr>
          <p:cNvPr id="15" name="Text 11"/>
          <p:cNvSpPr/>
          <p:nvPr/>
        </p:nvSpPr>
        <p:spPr>
          <a:xfrm>
            <a:off x="820936" y="6264593"/>
            <a:ext cx="2126694" cy="265747"/>
          </a:xfrm>
          <a:prstGeom prst="rect">
            <a:avLst/>
          </a:prstGeom>
          <a:noFill/>
          <a:ln/>
        </p:spPr>
        <p:txBody>
          <a:bodyPr wrap="none" lIns="0" tIns="0" rIns="0" bIns="0" rtlCol="0" anchor="t"/>
          <a:lstStyle/>
          <a:p>
            <a:pPr marL="0" indent="0">
              <a:lnSpc>
                <a:spcPts val="2050"/>
              </a:lnSpc>
              <a:buNone/>
            </a:pPr>
            <a:endParaRPr lang="en-US" sz="1650" dirty="0"/>
          </a:p>
        </p:txBody>
      </p:sp>
      <p:sp>
        <p:nvSpPr>
          <p:cNvPr id="16" name="Text 12"/>
          <p:cNvSpPr/>
          <p:nvPr/>
        </p:nvSpPr>
        <p:spPr>
          <a:xfrm>
            <a:off x="820936" y="6603278"/>
            <a:ext cx="7502128" cy="578168"/>
          </a:xfrm>
          <a:prstGeom prst="rect">
            <a:avLst/>
          </a:prstGeom>
          <a:noFill/>
          <a:ln/>
        </p:spPr>
        <p:txBody>
          <a:bodyPr wrap="square" lIns="0" tIns="0" rIns="0" bIns="0" rtlCol="0" anchor="t"/>
          <a:lstStyle/>
          <a:p>
            <a:pPr marL="0" indent="0">
              <a:lnSpc>
                <a:spcPts val="2250"/>
              </a:lnSpc>
              <a:buNone/>
            </a:pPr>
            <a:endParaRPr lang="en-US" sz="1400" dirty="0"/>
          </a:p>
        </p:txBody>
      </p:sp>
      <p:sp>
        <p:nvSpPr>
          <p:cNvPr id="18" name="TextBox 17">
            <a:extLst>
              <a:ext uri="{FF2B5EF4-FFF2-40B4-BE49-F238E27FC236}">
                <a16:creationId xmlns:a16="http://schemas.microsoft.com/office/drawing/2014/main" id="{D7A96B8B-E3F2-111D-CECC-0A86738C6D54}"/>
              </a:ext>
            </a:extLst>
          </p:cNvPr>
          <p:cNvSpPr txBox="1"/>
          <p:nvPr/>
        </p:nvSpPr>
        <p:spPr>
          <a:xfrm>
            <a:off x="820937" y="4527708"/>
            <a:ext cx="7307064" cy="1815882"/>
          </a:xfrm>
          <a:prstGeom prst="rect">
            <a:avLst/>
          </a:prstGeom>
          <a:noFill/>
        </p:spPr>
        <p:txBody>
          <a:bodyPr wrap="square" numCol="2" rtlCol="0">
            <a:spAutoFit/>
          </a:bodyPr>
          <a:lstStyle/>
          <a:p>
            <a:r>
              <a:rPr lang="en-US" sz="1400" dirty="0">
                <a:latin typeface="Source Sans Pro" panose="020B0503030403020204" pitchFamily="34" charset="0"/>
                <a:ea typeface="Source Sans Pro" panose="020B0503030403020204" pitchFamily="34" charset="0"/>
              </a:rPr>
              <a:t>The details we needed to extract are:</a:t>
            </a:r>
          </a:p>
          <a:p>
            <a:pPr marL="342900" indent="-342900">
              <a:buAutoNum type="arabicPeriod"/>
            </a:pPr>
            <a:r>
              <a:rPr lang="en-US" sz="1400" dirty="0">
                <a:latin typeface="Source Sans Pro" panose="020B0503030403020204" pitchFamily="34" charset="0"/>
                <a:ea typeface="Source Sans Pro" panose="020B0503030403020204" pitchFamily="34" charset="0"/>
              </a:rPr>
              <a:t>Year</a:t>
            </a:r>
          </a:p>
          <a:p>
            <a:pPr marL="342900" indent="-342900">
              <a:buAutoNum type="arabicPeriod"/>
            </a:pPr>
            <a:r>
              <a:rPr lang="en-US" sz="1400" dirty="0">
                <a:latin typeface="Source Sans Pro" panose="020B0503030403020204" pitchFamily="34" charset="0"/>
                <a:ea typeface="Source Sans Pro" panose="020B0503030403020204" pitchFamily="34" charset="0"/>
              </a:rPr>
              <a:t>Make </a:t>
            </a:r>
          </a:p>
          <a:p>
            <a:pPr marL="342900" indent="-342900">
              <a:buAutoNum type="arabicPeriod"/>
            </a:pPr>
            <a:r>
              <a:rPr lang="en-US" sz="1400" dirty="0">
                <a:latin typeface="Source Sans Pro" panose="020B0503030403020204" pitchFamily="34" charset="0"/>
                <a:ea typeface="Source Sans Pro" panose="020B0503030403020204" pitchFamily="34" charset="0"/>
              </a:rPr>
              <a:t>Model</a:t>
            </a:r>
          </a:p>
          <a:p>
            <a:pPr marL="342900" indent="-342900">
              <a:buAutoNum type="arabicPeriod"/>
            </a:pPr>
            <a:r>
              <a:rPr lang="en-US" sz="1400" dirty="0">
                <a:latin typeface="Source Sans Pro" panose="020B0503030403020204" pitchFamily="34" charset="0"/>
                <a:ea typeface="Source Sans Pro" panose="020B0503030403020204" pitchFamily="34" charset="0"/>
              </a:rPr>
              <a:t>Kilometer’s driven</a:t>
            </a:r>
          </a:p>
          <a:p>
            <a:pPr marL="342900" indent="-342900">
              <a:buAutoNum type="arabicPeriod"/>
            </a:pPr>
            <a:r>
              <a:rPr lang="en-US" sz="1400" dirty="0">
                <a:latin typeface="Source Sans Pro" panose="020B0503030403020204" pitchFamily="34" charset="0"/>
                <a:ea typeface="Source Sans Pro" panose="020B0503030403020204" pitchFamily="34" charset="0"/>
              </a:rPr>
              <a:t>Ownership</a:t>
            </a:r>
          </a:p>
          <a:p>
            <a:pPr marL="342900" indent="-342900">
              <a:buAutoNum type="arabicPeriod"/>
            </a:pPr>
            <a:endParaRPr lang="en-US" sz="1400" dirty="0">
              <a:latin typeface="Source Sans Pro" panose="020B0503030403020204" pitchFamily="34" charset="0"/>
              <a:ea typeface="Source Sans Pro" panose="020B0503030403020204" pitchFamily="34" charset="0"/>
            </a:endParaRPr>
          </a:p>
          <a:p>
            <a:pPr marL="342900" indent="-342900">
              <a:buAutoNum type="arabicPeriod"/>
            </a:pPr>
            <a:endParaRPr lang="en-US" sz="1400" dirty="0">
              <a:latin typeface="Source Sans Pro" panose="020B0503030403020204" pitchFamily="34" charset="0"/>
              <a:ea typeface="Source Sans Pro" panose="020B0503030403020204" pitchFamily="34" charset="0"/>
            </a:endParaRPr>
          </a:p>
          <a:p>
            <a:pPr marL="342900" indent="-342900">
              <a:buAutoNum type="arabicPeriod"/>
            </a:pPr>
            <a:endParaRPr lang="en-US" sz="1400" dirty="0">
              <a:latin typeface="Source Sans Pro" panose="020B0503030403020204" pitchFamily="34" charset="0"/>
              <a:ea typeface="Source Sans Pro" panose="020B0503030403020204" pitchFamily="34" charset="0"/>
            </a:endParaRPr>
          </a:p>
          <a:p>
            <a:pPr marL="342900" indent="-342900">
              <a:buAutoNum type="arabicPeriod"/>
            </a:pPr>
            <a:r>
              <a:rPr lang="en-US" sz="1400" dirty="0">
                <a:latin typeface="Source Sans Pro" panose="020B0503030403020204" pitchFamily="34" charset="0"/>
                <a:ea typeface="Source Sans Pro" panose="020B0503030403020204" pitchFamily="34" charset="0"/>
              </a:rPr>
              <a:t>Fuel Type</a:t>
            </a:r>
          </a:p>
          <a:p>
            <a:pPr marL="342900" indent="-342900">
              <a:buAutoNum type="arabicPeriod"/>
            </a:pPr>
            <a:r>
              <a:rPr lang="en-US" sz="1400" dirty="0">
                <a:latin typeface="Source Sans Pro" panose="020B0503030403020204" pitchFamily="34" charset="0"/>
                <a:ea typeface="Source Sans Pro" panose="020B0503030403020204" pitchFamily="34" charset="0"/>
              </a:rPr>
              <a:t>Transmission Type</a:t>
            </a:r>
          </a:p>
          <a:p>
            <a:pPr marL="342900" indent="-342900">
              <a:buAutoNum type="arabicPeriod"/>
            </a:pPr>
            <a:r>
              <a:rPr lang="en-US" sz="1400" dirty="0">
                <a:latin typeface="Source Sans Pro" panose="020B0503030403020204" pitchFamily="34" charset="0"/>
                <a:ea typeface="Source Sans Pro" panose="020B0503030403020204" pitchFamily="34" charset="0"/>
              </a:rPr>
              <a:t>Location</a:t>
            </a:r>
          </a:p>
          <a:p>
            <a:pPr marL="342900" indent="-342900">
              <a:buAutoNum type="arabicPeriod"/>
            </a:pPr>
            <a:r>
              <a:rPr lang="en-US" sz="1400" dirty="0">
                <a:latin typeface="Source Sans Pro" panose="020B0503030403020204" pitchFamily="34" charset="0"/>
                <a:ea typeface="Source Sans Pro" panose="020B0503030403020204" pitchFamily="34" charset="0"/>
              </a:rPr>
              <a:t>Original Price</a:t>
            </a:r>
          </a:p>
          <a:p>
            <a:pPr marL="342900" indent="-342900">
              <a:buAutoNum type="arabicPeriod"/>
            </a:pPr>
            <a:r>
              <a:rPr lang="en-US" sz="1400" dirty="0">
                <a:latin typeface="Source Sans Pro" panose="020B0503030403020204" pitchFamily="34" charset="0"/>
                <a:ea typeface="Source Sans Pro" panose="020B0503030403020204" pitchFamily="34" charset="0"/>
              </a:rPr>
              <a:t>Current Price</a:t>
            </a:r>
          </a:p>
          <a:p>
            <a:pPr marL="342900" indent="-342900">
              <a:buAutoNum type="arabicPeriod"/>
            </a:pPr>
            <a:endParaRPr lang="en-US" sz="1400" dirty="0">
              <a:latin typeface="Source Sans Pro" panose="020B0503030403020204" pitchFamily="34" charset="0"/>
              <a:ea typeface="Source Sans Pro" panose="020B0503030403020204" pitchFamily="34" charset="0"/>
            </a:endParaRPr>
          </a:p>
          <a:p>
            <a:pPr marL="342900" indent="-342900">
              <a:buAutoNum type="arabicPeriod"/>
            </a:pPr>
            <a:endParaRPr lang="en-US" sz="1400" dirty="0">
              <a:latin typeface="Source Sans Pro" panose="020B0503030403020204" pitchFamily="34" charset="0"/>
              <a:ea typeface="Source Sans Pro" panose="020B0503030403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4" name="Text 0"/>
          <p:cNvSpPr/>
          <p:nvPr/>
        </p:nvSpPr>
        <p:spPr>
          <a:xfrm>
            <a:off x="615196" y="624721"/>
            <a:ext cx="6520250" cy="516969"/>
          </a:xfrm>
          <a:prstGeom prst="rect">
            <a:avLst/>
          </a:prstGeom>
          <a:noFill/>
          <a:ln/>
        </p:spPr>
        <p:txBody>
          <a:bodyPr wrap="none" lIns="0" tIns="0" rIns="0" bIns="0" rtlCol="0" anchor="t"/>
          <a:lstStyle/>
          <a:p>
            <a:pPr marL="0" indent="0">
              <a:lnSpc>
                <a:spcPts val="4050"/>
              </a:lnSpc>
              <a:buNone/>
            </a:pPr>
            <a:r>
              <a:rPr lang="en-US" sz="4000" kern="0" spc="-65" dirty="0">
                <a:solidFill>
                  <a:schemeClr val="accent5">
                    <a:lumMod val="50000"/>
                  </a:schemeClr>
                </a:solidFill>
                <a:latin typeface="Source Serif Pro" pitchFamily="34" charset="0"/>
                <a:ea typeface="Source Serif Pro" pitchFamily="34" charset="-122"/>
                <a:cs typeface="Source Serif Pro" pitchFamily="34" charset="-120"/>
              </a:rPr>
              <a:t>Project Setup and Environment</a:t>
            </a:r>
            <a:endParaRPr lang="en-US" sz="4000" dirty="0">
              <a:solidFill>
                <a:schemeClr val="accent5">
                  <a:lumMod val="50000"/>
                </a:schemeClr>
              </a:solidFill>
            </a:endParaRPr>
          </a:p>
        </p:txBody>
      </p:sp>
      <p:sp>
        <p:nvSpPr>
          <p:cNvPr id="5" name="Shape 1"/>
          <p:cNvSpPr/>
          <p:nvPr/>
        </p:nvSpPr>
        <p:spPr>
          <a:xfrm>
            <a:off x="867370" y="1405295"/>
            <a:ext cx="22860" cy="6199584"/>
          </a:xfrm>
          <a:prstGeom prst="roundRect">
            <a:avLst>
              <a:gd name="adj" fmla="val 322952"/>
            </a:avLst>
          </a:prstGeom>
          <a:solidFill>
            <a:srgbClr val="D6BADD"/>
          </a:solidFill>
          <a:ln/>
        </p:spPr>
      </p:sp>
      <p:sp>
        <p:nvSpPr>
          <p:cNvPr id="6" name="Shape 2"/>
          <p:cNvSpPr/>
          <p:nvPr/>
        </p:nvSpPr>
        <p:spPr>
          <a:xfrm>
            <a:off x="1053644" y="1789152"/>
            <a:ext cx="615196" cy="22860"/>
          </a:xfrm>
          <a:prstGeom prst="roundRect">
            <a:avLst>
              <a:gd name="adj" fmla="val 322952"/>
            </a:avLst>
          </a:prstGeom>
          <a:solidFill>
            <a:srgbClr val="D6BADD"/>
          </a:solidFill>
          <a:ln/>
        </p:spPr>
      </p:sp>
      <p:sp>
        <p:nvSpPr>
          <p:cNvPr id="7" name="Shape 3"/>
          <p:cNvSpPr/>
          <p:nvPr/>
        </p:nvSpPr>
        <p:spPr>
          <a:xfrm>
            <a:off x="681097" y="1602938"/>
            <a:ext cx="395407" cy="395407"/>
          </a:xfrm>
          <a:prstGeom prst="roundRect">
            <a:avLst>
              <a:gd name="adj" fmla="val 18671"/>
            </a:avLst>
          </a:prstGeom>
          <a:solidFill>
            <a:srgbClr val="F0D4F7"/>
          </a:solidFill>
          <a:ln w="7620">
            <a:solidFill>
              <a:srgbClr val="D6BADD"/>
            </a:solidFill>
            <a:prstDash val="solid"/>
          </a:ln>
        </p:spPr>
      </p:sp>
      <p:sp>
        <p:nvSpPr>
          <p:cNvPr id="8" name="Text 4"/>
          <p:cNvSpPr/>
          <p:nvPr/>
        </p:nvSpPr>
        <p:spPr>
          <a:xfrm>
            <a:off x="816709" y="1676519"/>
            <a:ext cx="124063" cy="248126"/>
          </a:xfrm>
          <a:prstGeom prst="rect">
            <a:avLst/>
          </a:prstGeom>
          <a:noFill/>
          <a:ln/>
        </p:spPr>
        <p:txBody>
          <a:bodyPr wrap="none" lIns="0" tIns="0" rIns="0" bIns="0" rtlCol="0" anchor="t"/>
          <a:lstStyle/>
          <a:p>
            <a:pPr marL="0" indent="0" algn="ctr">
              <a:lnSpc>
                <a:spcPts val="1950"/>
              </a:lnSpc>
              <a:buNone/>
            </a:pPr>
            <a:r>
              <a:rPr lang="en-US" sz="1950" kern="0" spc="-39" dirty="0">
                <a:solidFill>
                  <a:srgbClr val="272525"/>
                </a:solidFill>
                <a:latin typeface="Source Serif Pro" pitchFamily="34" charset="0"/>
                <a:ea typeface="Source Serif Pro" pitchFamily="34" charset="-122"/>
                <a:cs typeface="Source Serif Pro" pitchFamily="34" charset="-120"/>
              </a:rPr>
              <a:t>1</a:t>
            </a:r>
            <a:endParaRPr lang="en-US" sz="1950" dirty="0"/>
          </a:p>
        </p:txBody>
      </p:sp>
      <p:sp>
        <p:nvSpPr>
          <p:cNvPr id="9" name="Text 5"/>
          <p:cNvSpPr/>
          <p:nvPr/>
        </p:nvSpPr>
        <p:spPr>
          <a:xfrm>
            <a:off x="1845469" y="1581031"/>
            <a:ext cx="2067878" cy="258485"/>
          </a:xfrm>
          <a:prstGeom prst="rect">
            <a:avLst/>
          </a:prstGeom>
          <a:noFill/>
          <a:ln/>
        </p:spPr>
        <p:txBody>
          <a:bodyPr wrap="none" lIns="0" tIns="0" rIns="0" bIns="0" rtlCol="0" anchor="t"/>
          <a:lstStyle/>
          <a:p>
            <a:pPr marL="0" indent="0" algn="l">
              <a:lnSpc>
                <a:spcPts val="2000"/>
              </a:lnSpc>
              <a:buNone/>
            </a:pPr>
            <a:r>
              <a:rPr lang="en-US" sz="1600" kern="0" spc="-33" dirty="0">
                <a:solidFill>
                  <a:srgbClr val="272525"/>
                </a:solidFill>
                <a:latin typeface="Source Serif Pro" pitchFamily="34" charset="0"/>
                <a:ea typeface="Source Serif Pro" pitchFamily="34" charset="-122"/>
                <a:cs typeface="Source Serif Pro" pitchFamily="34" charset="-120"/>
              </a:rPr>
              <a:t>Install Libraries</a:t>
            </a:r>
            <a:endParaRPr lang="en-US" sz="1600" dirty="0"/>
          </a:p>
        </p:txBody>
      </p:sp>
      <p:sp>
        <p:nvSpPr>
          <p:cNvPr id="10" name="Text 6"/>
          <p:cNvSpPr/>
          <p:nvPr/>
        </p:nvSpPr>
        <p:spPr>
          <a:xfrm>
            <a:off x="1845469" y="1944886"/>
            <a:ext cx="6683335" cy="843320"/>
          </a:xfrm>
          <a:prstGeom prst="rect">
            <a:avLst/>
          </a:prstGeom>
          <a:noFill/>
          <a:ln/>
        </p:spPr>
        <p:txBody>
          <a:bodyPr wrap="square" lIns="0" tIns="0" rIns="0" bIns="0" rtlCol="0" anchor="t"/>
          <a:lstStyle/>
          <a:p>
            <a:pPr marL="0" indent="0" algn="l">
              <a:lnSpc>
                <a:spcPts val="2200"/>
              </a:lnSpc>
              <a:buNone/>
            </a:pPr>
            <a:r>
              <a:rPr lang="en-US" sz="1350" kern="0" spc="-28" dirty="0">
                <a:solidFill>
                  <a:srgbClr val="272525"/>
                </a:solidFill>
                <a:latin typeface="Source Sans Pro" pitchFamily="34" charset="0"/>
                <a:ea typeface="Source Sans Pro" pitchFamily="34" charset="-122"/>
                <a:cs typeface="Source Sans Pro" pitchFamily="34" charset="-120"/>
              </a:rPr>
              <a:t>The project begins by setting up the development environment. Essential Python libraries, including requests, BeautifulSoup, Selenium and pandas, are installed. These libraries provide the necessary tools for web scraping, HTML parsing, and data manipulation.</a:t>
            </a:r>
            <a:endParaRPr lang="en-US" sz="1350" dirty="0"/>
          </a:p>
        </p:txBody>
      </p:sp>
      <p:sp>
        <p:nvSpPr>
          <p:cNvPr id="11" name="Shape 7"/>
          <p:cNvSpPr/>
          <p:nvPr/>
        </p:nvSpPr>
        <p:spPr>
          <a:xfrm>
            <a:off x="1053644" y="3523536"/>
            <a:ext cx="615196" cy="22860"/>
          </a:xfrm>
          <a:prstGeom prst="roundRect">
            <a:avLst>
              <a:gd name="adj" fmla="val 322952"/>
            </a:avLst>
          </a:prstGeom>
          <a:solidFill>
            <a:srgbClr val="D6BADD"/>
          </a:solidFill>
          <a:ln/>
        </p:spPr>
      </p:sp>
      <p:sp>
        <p:nvSpPr>
          <p:cNvPr id="12" name="Shape 8"/>
          <p:cNvSpPr/>
          <p:nvPr/>
        </p:nvSpPr>
        <p:spPr>
          <a:xfrm>
            <a:off x="681097" y="3337322"/>
            <a:ext cx="395407" cy="395407"/>
          </a:xfrm>
          <a:prstGeom prst="roundRect">
            <a:avLst>
              <a:gd name="adj" fmla="val 18671"/>
            </a:avLst>
          </a:prstGeom>
          <a:solidFill>
            <a:srgbClr val="F0D4F7"/>
          </a:solidFill>
          <a:ln w="7620">
            <a:solidFill>
              <a:srgbClr val="D6BADD"/>
            </a:solidFill>
            <a:prstDash val="solid"/>
          </a:ln>
        </p:spPr>
      </p:sp>
      <p:sp>
        <p:nvSpPr>
          <p:cNvPr id="13" name="Text 9"/>
          <p:cNvSpPr/>
          <p:nvPr/>
        </p:nvSpPr>
        <p:spPr>
          <a:xfrm>
            <a:off x="816709" y="3410903"/>
            <a:ext cx="124063" cy="248126"/>
          </a:xfrm>
          <a:prstGeom prst="rect">
            <a:avLst/>
          </a:prstGeom>
          <a:noFill/>
          <a:ln/>
        </p:spPr>
        <p:txBody>
          <a:bodyPr wrap="none" lIns="0" tIns="0" rIns="0" bIns="0" rtlCol="0" anchor="t"/>
          <a:lstStyle/>
          <a:p>
            <a:pPr marL="0" indent="0" algn="ctr">
              <a:lnSpc>
                <a:spcPts val="1950"/>
              </a:lnSpc>
              <a:buNone/>
            </a:pPr>
            <a:r>
              <a:rPr lang="en-US" sz="1950" kern="0" spc="-39" dirty="0">
                <a:solidFill>
                  <a:srgbClr val="272525"/>
                </a:solidFill>
                <a:latin typeface="Source Serif Pro" pitchFamily="34" charset="0"/>
                <a:ea typeface="Source Serif Pro" pitchFamily="34" charset="-122"/>
                <a:cs typeface="Source Serif Pro" pitchFamily="34" charset="-120"/>
              </a:rPr>
              <a:t>2</a:t>
            </a:r>
            <a:endParaRPr lang="en-US" sz="1950" dirty="0"/>
          </a:p>
        </p:txBody>
      </p:sp>
      <p:sp>
        <p:nvSpPr>
          <p:cNvPr id="14" name="Text 10"/>
          <p:cNvSpPr/>
          <p:nvPr/>
        </p:nvSpPr>
        <p:spPr>
          <a:xfrm>
            <a:off x="1845469" y="3315414"/>
            <a:ext cx="2067878" cy="258485"/>
          </a:xfrm>
          <a:prstGeom prst="rect">
            <a:avLst/>
          </a:prstGeom>
          <a:noFill/>
          <a:ln/>
        </p:spPr>
        <p:txBody>
          <a:bodyPr wrap="none" lIns="0" tIns="0" rIns="0" bIns="0" rtlCol="0" anchor="t"/>
          <a:lstStyle/>
          <a:p>
            <a:pPr marL="0" indent="0" algn="l">
              <a:lnSpc>
                <a:spcPts val="2000"/>
              </a:lnSpc>
              <a:buNone/>
            </a:pPr>
            <a:r>
              <a:rPr lang="en-US" sz="1600" kern="0" spc="-33" dirty="0">
                <a:solidFill>
                  <a:srgbClr val="272525"/>
                </a:solidFill>
                <a:latin typeface="Source Serif Pro" pitchFamily="34" charset="0"/>
                <a:ea typeface="Source Serif Pro" pitchFamily="34" charset="-122"/>
                <a:cs typeface="Source Serif Pro" pitchFamily="34" charset="-120"/>
              </a:rPr>
              <a:t>Website Inspection</a:t>
            </a:r>
            <a:endParaRPr lang="en-US" sz="1600" dirty="0"/>
          </a:p>
        </p:txBody>
      </p:sp>
      <p:sp>
        <p:nvSpPr>
          <p:cNvPr id="15" name="Text 11"/>
          <p:cNvSpPr/>
          <p:nvPr/>
        </p:nvSpPr>
        <p:spPr>
          <a:xfrm>
            <a:off x="1845469" y="3679269"/>
            <a:ext cx="6683335" cy="843320"/>
          </a:xfrm>
          <a:prstGeom prst="rect">
            <a:avLst/>
          </a:prstGeom>
          <a:noFill/>
          <a:ln/>
        </p:spPr>
        <p:txBody>
          <a:bodyPr wrap="square" lIns="0" tIns="0" rIns="0" bIns="0" rtlCol="0" anchor="t"/>
          <a:lstStyle/>
          <a:p>
            <a:pPr marL="0" indent="0" algn="l">
              <a:lnSpc>
                <a:spcPts val="2200"/>
              </a:lnSpc>
              <a:buNone/>
            </a:pPr>
            <a:r>
              <a:rPr lang="en-US" sz="1350" kern="0" spc="-28" dirty="0">
                <a:solidFill>
                  <a:srgbClr val="272525"/>
                </a:solidFill>
                <a:latin typeface="Source Sans Pro" pitchFamily="34" charset="0"/>
                <a:ea typeface="Source Sans Pro" pitchFamily="34" charset="-122"/>
                <a:cs typeface="Source Sans Pro" pitchFamily="34" charset="-120"/>
              </a:rPr>
              <a:t>Thorough inspection of the Cars24 website is crucial. This involves identifying HTML tags and classes associated with the targeted data. This step ensures that the scraper can accurately extract the desired information.</a:t>
            </a:r>
            <a:endParaRPr lang="en-US" sz="1350" dirty="0"/>
          </a:p>
        </p:txBody>
      </p:sp>
      <p:sp>
        <p:nvSpPr>
          <p:cNvPr id="16" name="Shape 12"/>
          <p:cNvSpPr/>
          <p:nvPr/>
        </p:nvSpPr>
        <p:spPr>
          <a:xfrm>
            <a:off x="1053644" y="5257919"/>
            <a:ext cx="615196" cy="22860"/>
          </a:xfrm>
          <a:prstGeom prst="roundRect">
            <a:avLst>
              <a:gd name="adj" fmla="val 322952"/>
            </a:avLst>
          </a:prstGeom>
          <a:solidFill>
            <a:srgbClr val="D6BADD"/>
          </a:solidFill>
          <a:ln/>
        </p:spPr>
      </p:sp>
      <p:sp>
        <p:nvSpPr>
          <p:cNvPr id="17" name="Shape 13"/>
          <p:cNvSpPr/>
          <p:nvPr/>
        </p:nvSpPr>
        <p:spPr>
          <a:xfrm>
            <a:off x="681097" y="5071705"/>
            <a:ext cx="395407" cy="395407"/>
          </a:xfrm>
          <a:prstGeom prst="roundRect">
            <a:avLst>
              <a:gd name="adj" fmla="val 18671"/>
            </a:avLst>
          </a:prstGeom>
          <a:solidFill>
            <a:srgbClr val="F0D4F7"/>
          </a:solidFill>
          <a:ln w="7620">
            <a:solidFill>
              <a:srgbClr val="D6BADD"/>
            </a:solidFill>
            <a:prstDash val="solid"/>
          </a:ln>
        </p:spPr>
      </p:sp>
      <p:sp>
        <p:nvSpPr>
          <p:cNvPr id="18" name="Text 14"/>
          <p:cNvSpPr/>
          <p:nvPr/>
        </p:nvSpPr>
        <p:spPr>
          <a:xfrm>
            <a:off x="816709" y="5145286"/>
            <a:ext cx="124063" cy="248126"/>
          </a:xfrm>
          <a:prstGeom prst="rect">
            <a:avLst/>
          </a:prstGeom>
          <a:noFill/>
          <a:ln/>
        </p:spPr>
        <p:txBody>
          <a:bodyPr wrap="none" lIns="0" tIns="0" rIns="0" bIns="0" rtlCol="0" anchor="t"/>
          <a:lstStyle/>
          <a:p>
            <a:pPr marL="0" indent="0" algn="ctr">
              <a:lnSpc>
                <a:spcPts val="1950"/>
              </a:lnSpc>
              <a:buNone/>
            </a:pPr>
            <a:r>
              <a:rPr lang="en-US" sz="1950" kern="0" spc="-39" dirty="0">
                <a:solidFill>
                  <a:srgbClr val="272525"/>
                </a:solidFill>
                <a:latin typeface="Source Serif Pro" pitchFamily="34" charset="0"/>
                <a:ea typeface="Source Serif Pro" pitchFamily="34" charset="-122"/>
                <a:cs typeface="Source Serif Pro" pitchFamily="34" charset="-120"/>
              </a:rPr>
              <a:t>3</a:t>
            </a:r>
            <a:endParaRPr lang="en-US" sz="1950" dirty="0"/>
          </a:p>
        </p:txBody>
      </p:sp>
      <p:sp>
        <p:nvSpPr>
          <p:cNvPr id="19" name="Text 15"/>
          <p:cNvSpPr/>
          <p:nvPr/>
        </p:nvSpPr>
        <p:spPr>
          <a:xfrm>
            <a:off x="1845469" y="5049798"/>
            <a:ext cx="2067878" cy="258485"/>
          </a:xfrm>
          <a:prstGeom prst="rect">
            <a:avLst/>
          </a:prstGeom>
          <a:noFill/>
          <a:ln/>
        </p:spPr>
        <p:txBody>
          <a:bodyPr wrap="none" lIns="0" tIns="0" rIns="0" bIns="0" rtlCol="0" anchor="t"/>
          <a:lstStyle/>
          <a:p>
            <a:pPr marL="0" indent="0" algn="l">
              <a:lnSpc>
                <a:spcPts val="2000"/>
              </a:lnSpc>
              <a:buNone/>
            </a:pPr>
            <a:r>
              <a:rPr lang="en-US" sz="1600" kern="0" spc="-33" dirty="0">
                <a:solidFill>
                  <a:srgbClr val="272525"/>
                </a:solidFill>
                <a:latin typeface="Source Serif Pro" pitchFamily="34" charset="0"/>
                <a:ea typeface="Source Serif Pro" pitchFamily="34" charset="-122"/>
                <a:cs typeface="Source Serif Pro" pitchFamily="34" charset="-120"/>
              </a:rPr>
              <a:t>Scraper Development</a:t>
            </a:r>
            <a:endParaRPr lang="en-US" sz="1600" dirty="0"/>
          </a:p>
        </p:txBody>
      </p:sp>
      <p:sp>
        <p:nvSpPr>
          <p:cNvPr id="20" name="Text 16"/>
          <p:cNvSpPr/>
          <p:nvPr/>
        </p:nvSpPr>
        <p:spPr>
          <a:xfrm>
            <a:off x="1845469" y="5413653"/>
            <a:ext cx="6683335" cy="562213"/>
          </a:xfrm>
          <a:prstGeom prst="rect">
            <a:avLst/>
          </a:prstGeom>
          <a:noFill/>
          <a:ln/>
        </p:spPr>
        <p:txBody>
          <a:bodyPr wrap="square" lIns="0" tIns="0" rIns="0" bIns="0" rtlCol="0" anchor="t"/>
          <a:lstStyle/>
          <a:p>
            <a:pPr marL="0" indent="0" algn="l">
              <a:lnSpc>
                <a:spcPts val="2200"/>
              </a:lnSpc>
              <a:buNone/>
            </a:pPr>
            <a:r>
              <a:rPr lang="en-US" sz="1350" kern="0" spc="-28" dirty="0">
                <a:solidFill>
                  <a:srgbClr val="272525"/>
                </a:solidFill>
                <a:latin typeface="Source Sans Pro" pitchFamily="34" charset="0"/>
                <a:ea typeface="Source Sans Pro" pitchFamily="34" charset="-122"/>
                <a:cs typeface="Source Sans Pro" pitchFamily="34" charset="-120"/>
              </a:rPr>
              <a:t>A Python script is crafted to fetch and parse the HTML content of the Cars24 website. This script leverages BeautifulSoup to extract car details based on the identified tags and classes.</a:t>
            </a:r>
            <a:endParaRPr lang="en-US" sz="1350" dirty="0"/>
          </a:p>
        </p:txBody>
      </p:sp>
      <p:sp>
        <p:nvSpPr>
          <p:cNvPr id="21" name="Shape 17"/>
          <p:cNvSpPr/>
          <p:nvPr/>
        </p:nvSpPr>
        <p:spPr>
          <a:xfrm>
            <a:off x="1053644" y="6711196"/>
            <a:ext cx="615196" cy="22860"/>
          </a:xfrm>
          <a:prstGeom prst="roundRect">
            <a:avLst>
              <a:gd name="adj" fmla="val 322952"/>
            </a:avLst>
          </a:prstGeom>
          <a:solidFill>
            <a:srgbClr val="D6BADD"/>
          </a:solidFill>
          <a:ln/>
        </p:spPr>
      </p:sp>
      <p:sp>
        <p:nvSpPr>
          <p:cNvPr id="22" name="Shape 18"/>
          <p:cNvSpPr/>
          <p:nvPr/>
        </p:nvSpPr>
        <p:spPr>
          <a:xfrm>
            <a:off x="681097" y="6524982"/>
            <a:ext cx="395407" cy="395407"/>
          </a:xfrm>
          <a:prstGeom prst="roundRect">
            <a:avLst>
              <a:gd name="adj" fmla="val 18671"/>
            </a:avLst>
          </a:prstGeom>
          <a:solidFill>
            <a:srgbClr val="F0D4F7"/>
          </a:solidFill>
          <a:ln w="7620">
            <a:solidFill>
              <a:srgbClr val="D6BADD"/>
            </a:solidFill>
            <a:prstDash val="solid"/>
          </a:ln>
        </p:spPr>
      </p:sp>
      <p:sp>
        <p:nvSpPr>
          <p:cNvPr id="23" name="Text 19"/>
          <p:cNvSpPr/>
          <p:nvPr/>
        </p:nvSpPr>
        <p:spPr>
          <a:xfrm>
            <a:off x="816709" y="6598563"/>
            <a:ext cx="124063" cy="248126"/>
          </a:xfrm>
          <a:prstGeom prst="rect">
            <a:avLst/>
          </a:prstGeom>
          <a:noFill/>
          <a:ln/>
        </p:spPr>
        <p:txBody>
          <a:bodyPr wrap="none" lIns="0" tIns="0" rIns="0" bIns="0" rtlCol="0" anchor="t"/>
          <a:lstStyle/>
          <a:p>
            <a:pPr marL="0" indent="0" algn="ctr">
              <a:lnSpc>
                <a:spcPts val="1950"/>
              </a:lnSpc>
              <a:buNone/>
            </a:pPr>
            <a:r>
              <a:rPr lang="en-US" sz="1950" kern="0" spc="-39" dirty="0">
                <a:solidFill>
                  <a:srgbClr val="272525"/>
                </a:solidFill>
                <a:latin typeface="Source Serif Pro" pitchFamily="34" charset="0"/>
                <a:ea typeface="Source Serif Pro" pitchFamily="34" charset="-122"/>
                <a:cs typeface="Source Serif Pro" pitchFamily="34" charset="-120"/>
              </a:rPr>
              <a:t>4</a:t>
            </a:r>
            <a:endParaRPr lang="en-US" sz="1950" dirty="0"/>
          </a:p>
        </p:txBody>
      </p:sp>
      <p:sp>
        <p:nvSpPr>
          <p:cNvPr id="24" name="Text 20"/>
          <p:cNvSpPr/>
          <p:nvPr/>
        </p:nvSpPr>
        <p:spPr>
          <a:xfrm>
            <a:off x="1845469" y="6503075"/>
            <a:ext cx="2655570" cy="258485"/>
          </a:xfrm>
          <a:prstGeom prst="rect">
            <a:avLst/>
          </a:prstGeom>
          <a:noFill/>
          <a:ln/>
        </p:spPr>
        <p:txBody>
          <a:bodyPr wrap="none" lIns="0" tIns="0" rIns="0" bIns="0" rtlCol="0" anchor="t"/>
          <a:lstStyle/>
          <a:p>
            <a:pPr marL="0" indent="0" algn="l">
              <a:lnSpc>
                <a:spcPts val="2000"/>
              </a:lnSpc>
              <a:buNone/>
            </a:pPr>
            <a:r>
              <a:rPr lang="en-US" sz="1600" kern="0" spc="-33" dirty="0">
                <a:solidFill>
                  <a:srgbClr val="272525"/>
                </a:solidFill>
                <a:latin typeface="Source Serif Pro" pitchFamily="34" charset="0"/>
                <a:ea typeface="Source Serif Pro" pitchFamily="34" charset="-122"/>
                <a:cs typeface="Source Serif Pro" pitchFamily="34" charset="-120"/>
              </a:rPr>
              <a:t>Data Organization and Export</a:t>
            </a:r>
            <a:endParaRPr lang="en-US" sz="1600" dirty="0"/>
          </a:p>
        </p:txBody>
      </p:sp>
      <p:sp>
        <p:nvSpPr>
          <p:cNvPr id="25" name="Text 21"/>
          <p:cNvSpPr/>
          <p:nvPr/>
        </p:nvSpPr>
        <p:spPr>
          <a:xfrm>
            <a:off x="1845469" y="6866930"/>
            <a:ext cx="6683335" cy="562213"/>
          </a:xfrm>
          <a:prstGeom prst="rect">
            <a:avLst/>
          </a:prstGeom>
          <a:noFill/>
          <a:ln/>
        </p:spPr>
        <p:txBody>
          <a:bodyPr wrap="square" lIns="0" tIns="0" rIns="0" bIns="0" rtlCol="0" anchor="t"/>
          <a:lstStyle/>
          <a:p>
            <a:pPr marL="0" indent="0" algn="l">
              <a:lnSpc>
                <a:spcPts val="2200"/>
              </a:lnSpc>
              <a:buNone/>
            </a:pPr>
            <a:r>
              <a:rPr lang="en-US" sz="1350" kern="0" spc="-28" dirty="0">
                <a:solidFill>
                  <a:srgbClr val="272525"/>
                </a:solidFill>
                <a:latin typeface="Source Sans Pro" pitchFamily="34" charset="0"/>
                <a:ea typeface="Source Sans Pro" pitchFamily="34" charset="-122"/>
                <a:cs typeface="Source Sans Pro" pitchFamily="34" charset="-120"/>
              </a:rPr>
              <a:t>The extracted data is organized into a structured format, such as a Pandas DataFrame. The data is then exported to a CSV file for further analysis and visualization.</a:t>
            </a:r>
            <a:endParaRPr lang="en-US" sz="1350" dirty="0"/>
          </a:p>
        </p:txBody>
      </p:sp>
      <p:pic>
        <p:nvPicPr>
          <p:cNvPr id="26"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27" name="Image 1" descr="preencoded.png"/>
          <p:cNvPicPr>
            <a:picLocks noChangeAspect="1"/>
          </p:cNvPicPr>
          <p:nvPr/>
        </p:nvPicPr>
        <p:blipFill>
          <a:blip r:embed="rId4"/>
          <a:stretch>
            <a:fillRect/>
          </a:stretch>
        </p:blipFill>
        <p:spPr>
          <a:xfrm>
            <a:off x="9420403" y="2178010"/>
            <a:ext cx="4933593" cy="328910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4" name="Text 0"/>
          <p:cNvSpPr/>
          <p:nvPr/>
        </p:nvSpPr>
        <p:spPr>
          <a:xfrm>
            <a:off x="394444" y="309800"/>
            <a:ext cx="13406397" cy="1364301"/>
          </a:xfrm>
          <a:prstGeom prst="rect">
            <a:avLst/>
          </a:prstGeom>
          <a:noFill/>
          <a:ln/>
        </p:spPr>
        <p:txBody>
          <a:bodyPr wrap="square" lIns="0" tIns="0" rIns="0" bIns="0" rtlCol="0" anchor="t"/>
          <a:lstStyle/>
          <a:p>
            <a:pPr marL="0" indent="0">
              <a:lnSpc>
                <a:spcPts val="4350"/>
              </a:lnSpc>
              <a:buNone/>
            </a:pPr>
            <a:r>
              <a:rPr lang="en-US" sz="3450" kern="0" spc="-70" dirty="0">
                <a:solidFill>
                  <a:srgbClr val="000000"/>
                </a:solidFill>
                <a:latin typeface="Source Serif Pro" pitchFamily="34" charset="0"/>
                <a:ea typeface="Source Serif Pro" pitchFamily="34" charset="-122"/>
                <a:cs typeface="Source Serif Pro" pitchFamily="34" charset="-120"/>
              </a:rPr>
              <a:t>Visualizations:</a:t>
            </a:r>
          </a:p>
          <a:p>
            <a:pPr>
              <a:lnSpc>
                <a:spcPts val="4350"/>
              </a:lnSpc>
            </a:pPr>
            <a:r>
              <a:rPr lang="en-US" sz="2400" dirty="0">
                <a:latin typeface="Source Sans Pro" panose="020B0503030403020204" pitchFamily="34" charset="0"/>
                <a:ea typeface="Source Sans Pro" panose="020B0503030403020204" pitchFamily="34" charset="0"/>
              </a:rPr>
              <a:t>We extracted details of cars for 11 locations. Based on which we visualized the following data’s</a:t>
            </a:r>
            <a:r>
              <a:rPr lang="en-US" sz="2400" dirty="0"/>
              <a:t>.</a:t>
            </a:r>
          </a:p>
        </p:txBody>
      </p:sp>
      <p:sp>
        <p:nvSpPr>
          <p:cNvPr id="7" name="Text 3"/>
          <p:cNvSpPr/>
          <p:nvPr/>
        </p:nvSpPr>
        <p:spPr>
          <a:xfrm>
            <a:off x="857131" y="2940367"/>
            <a:ext cx="594955" cy="301704"/>
          </a:xfrm>
          <a:prstGeom prst="rect">
            <a:avLst/>
          </a:prstGeom>
          <a:noFill/>
          <a:ln/>
        </p:spPr>
        <p:txBody>
          <a:bodyPr wrap="none" lIns="0" tIns="0" rIns="0" bIns="0" rtlCol="0" anchor="t"/>
          <a:lstStyle/>
          <a:p>
            <a:pPr marL="0" indent="0">
              <a:lnSpc>
                <a:spcPts val="2350"/>
              </a:lnSpc>
              <a:buNone/>
            </a:pPr>
            <a:endParaRPr lang="en-US" sz="1450" dirty="0"/>
          </a:p>
        </p:txBody>
      </p:sp>
      <p:sp>
        <p:nvSpPr>
          <p:cNvPr id="8" name="Text 4"/>
          <p:cNvSpPr/>
          <p:nvPr/>
        </p:nvSpPr>
        <p:spPr>
          <a:xfrm>
            <a:off x="1836896" y="2940367"/>
            <a:ext cx="591145" cy="905113"/>
          </a:xfrm>
          <a:prstGeom prst="rect">
            <a:avLst/>
          </a:prstGeom>
          <a:noFill/>
          <a:ln/>
        </p:spPr>
        <p:txBody>
          <a:bodyPr wrap="square" lIns="0" tIns="0" rIns="0" bIns="0" rtlCol="0" anchor="t"/>
          <a:lstStyle/>
          <a:p>
            <a:pPr marL="0" indent="0">
              <a:lnSpc>
                <a:spcPts val="2350"/>
              </a:lnSpc>
              <a:buNone/>
            </a:pPr>
            <a:endParaRPr lang="en-US" sz="1450" dirty="0"/>
          </a:p>
        </p:txBody>
      </p:sp>
      <p:sp>
        <p:nvSpPr>
          <p:cNvPr id="16" name="Text 12"/>
          <p:cNvSpPr/>
          <p:nvPr/>
        </p:nvSpPr>
        <p:spPr>
          <a:xfrm>
            <a:off x="857131" y="4086939"/>
            <a:ext cx="7430452"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19" name="Text 15"/>
          <p:cNvSpPr/>
          <p:nvPr/>
        </p:nvSpPr>
        <p:spPr>
          <a:xfrm>
            <a:off x="3788807" y="4086939"/>
            <a:ext cx="591145"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20" name="Text 16"/>
          <p:cNvSpPr/>
          <p:nvPr/>
        </p:nvSpPr>
        <p:spPr>
          <a:xfrm>
            <a:off x="4764762" y="4086939"/>
            <a:ext cx="591145"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21" name="Text 17"/>
          <p:cNvSpPr/>
          <p:nvPr/>
        </p:nvSpPr>
        <p:spPr>
          <a:xfrm>
            <a:off x="5740718" y="4086939"/>
            <a:ext cx="591145"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22" name="Text 18"/>
          <p:cNvSpPr/>
          <p:nvPr/>
        </p:nvSpPr>
        <p:spPr>
          <a:xfrm>
            <a:off x="6716673" y="4086939"/>
            <a:ext cx="591145"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23" name="Text 19"/>
          <p:cNvSpPr/>
          <p:nvPr/>
        </p:nvSpPr>
        <p:spPr>
          <a:xfrm>
            <a:off x="7692628" y="4086939"/>
            <a:ext cx="594955"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25" name="Text 21"/>
          <p:cNvSpPr/>
          <p:nvPr/>
        </p:nvSpPr>
        <p:spPr>
          <a:xfrm>
            <a:off x="857131" y="4931807"/>
            <a:ext cx="594955"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26" name="Text 22"/>
          <p:cNvSpPr/>
          <p:nvPr/>
        </p:nvSpPr>
        <p:spPr>
          <a:xfrm>
            <a:off x="1836896" y="4931807"/>
            <a:ext cx="591145"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27" name="Text 23"/>
          <p:cNvSpPr/>
          <p:nvPr/>
        </p:nvSpPr>
        <p:spPr>
          <a:xfrm>
            <a:off x="2812852" y="4931807"/>
            <a:ext cx="591145" cy="301704"/>
          </a:xfrm>
          <a:prstGeom prst="rect">
            <a:avLst/>
          </a:prstGeom>
          <a:noFill/>
          <a:ln/>
        </p:spPr>
        <p:txBody>
          <a:bodyPr wrap="none" lIns="0" tIns="0" rIns="0" bIns="0" rtlCol="0" anchor="t"/>
          <a:lstStyle/>
          <a:p>
            <a:pPr marL="0" indent="0">
              <a:lnSpc>
                <a:spcPts val="2350"/>
              </a:lnSpc>
              <a:buNone/>
            </a:pPr>
            <a:endParaRPr lang="en-US" sz="1450" dirty="0"/>
          </a:p>
        </p:txBody>
      </p:sp>
      <p:sp>
        <p:nvSpPr>
          <p:cNvPr id="32" name="Text 28"/>
          <p:cNvSpPr/>
          <p:nvPr/>
        </p:nvSpPr>
        <p:spPr>
          <a:xfrm>
            <a:off x="7692628" y="4931807"/>
            <a:ext cx="594955"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34" name="Text 30"/>
          <p:cNvSpPr/>
          <p:nvPr/>
        </p:nvSpPr>
        <p:spPr>
          <a:xfrm>
            <a:off x="857131" y="5776674"/>
            <a:ext cx="594955" cy="905113"/>
          </a:xfrm>
          <a:prstGeom prst="rect">
            <a:avLst/>
          </a:prstGeom>
          <a:noFill/>
          <a:ln/>
        </p:spPr>
        <p:txBody>
          <a:bodyPr wrap="square" lIns="0" tIns="0" rIns="0" bIns="0" rtlCol="0" anchor="t"/>
          <a:lstStyle/>
          <a:p>
            <a:pPr>
              <a:lnSpc>
                <a:spcPts val="2350"/>
              </a:lnSpc>
            </a:pPr>
            <a:endParaRPr lang="en-US" sz="1450" dirty="0"/>
          </a:p>
        </p:txBody>
      </p:sp>
      <p:sp>
        <p:nvSpPr>
          <p:cNvPr id="35" name="Text 31"/>
          <p:cNvSpPr/>
          <p:nvPr/>
        </p:nvSpPr>
        <p:spPr>
          <a:xfrm>
            <a:off x="1836896" y="5776674"/>
            <a:ext cx="591145"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36" name="Text 32"/>
          <p:cNvSpPr/>
          <p:nvPr/>
        </p:nvSpPr>
        <p:spPr>
          <a:xfrm>
            <a:off x="2812852" y="5776674"/>
            <a:ext cx="591145" cy="301704"/>
          </a:xfrm>
          <a:prstGeom prst="rect">
            <a:avLst/>
          </a:prstGeom>
          <a:noFill/>
          <a:ln/>
        </p:spPr>
        <p:txBody>
          <a:bodyPr wrap="none" lIns="0" tIns="0" rIns="0" bIns="0" rtlCol="0" anchor="t"/>
          <a:lstStyle/>
          <a:p>
            <a:pPr marL="0" indent="0">
              <a:lnSpc>
                <a:spcPts val="2350"/>
              </a:lnSpc>
              <a:buNone/>
            </a:pPr>
            <a:endParaRPr lang="en-US" sz="1450" dirty="0"/>
          </a:p>
        </p:txBody>
      </p:sp>
      <p:sp>
        <p:nvSpPr>
          <p:cNvPr id="38" name="Text 34"/>
          <p:cNvSpPr/>
          <p:nvPr/>
        </p:nvSpPr>
        <p:spPr>
          <a:xfrm>
            <a:off x="4764762" y="5776674"/>
            <a:ext cx="591145"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39" name="Text 35"/>
          <p:cNvSpPr/>
          <p:nvPr/>
        </p:nvSpPr>
        <p:spPr>
          <a:xfrm>
            <a:off x="5740718" y="5776674"/>
            <a:ext cx="591145" cy="603409"/>
          </a:xfrm>
          <a:prstGeom prst="rect">
            <a:avLst/>
          </a:prstGeom>
          <a:noFill/>
          <a:ln/>
        </p:spPr>
        <p:txBody>
          <a:bodyPr wrap="square" lIns="0" tIns="0" rIns="0" bIns="0" rtlCol="0" anchor="t"/>
          <a:lstStyle/>
          <a:p>
            <a:pPr marL="0" indent="0">
              <a:lnSpc>
                <a:spcPts val="2350"/>
              </a:lnSpc>
              <a:buNone/>
            </a:pPr>
            <a:endParaRPr lang="en-US" sz="1450" dirty="0"/>
          </a:p>
        </p:txBody>
      </p:sp>
      <p:sp>
        <p:nvSpPr>
          <p:cNvPr id="40" name="Text 36"/>
          <p:cNvSpPr/>
          <p:nvPr/>
        </p:nvSpPr>
        <p:spPr>
          <a:xfrm>
            <a:off x="6716673" y="5776674"/>
            <a:ext cx="591145" cy="603409"/>
          </a:xfrm>
          <a:prstGeom prst="rect">
            <a:avLst/>
          </a:prstGeom>
          <a:noFill/>
          <a:ln/>
        </p:spPr>
        <p:txBody>
          <a:bodyPr wrap="square" lIns="0" tIns="0" rIns="0" bIns="0" rtlCol="0" anchor="t"/>
          <a:lstStyle/>
          <a:p>
            <a:pPr marL="0" indent="0">
              <a:lnSpc>
                <a:spcPts val="2350"/>
              </a:lnSpc>
              <a:buNone/>
            </a:pPr>
            <a:endParaRPr lang="en-US" sz="1450" dirty="0"/>
          </a:p>
        </p:txBody>
      </p:sp>
      <p:pic>
        <p:nvPicPr>
          <p:cNvPr id="3" name="Picture 2">
            <a:extLst>
              <a:ext uri="{FF2B5EF4-FFF2-40B4-BE49-F238E27FC236}">
                <a16:creationId xmlns:a16="http://schemas.microsoft.com/office/drawing/2014/main" id="{64C17B71-1AEA-F918-EBD8-B44D75E91E41}"/>
              </a:ext>
            </a:extLst>
          </p:cNvPr>
          <p:cNvPicPr>
            <a:picLocks noChangeAspect="1"/>
          </p:cNvPicPr>
          <p:nvPr/>
        </p:nvPicPr>
        <p:blipFill>
          <a:blip r:embed="rId3"/>
          <a:stretch>
            <a:fillRect/>
          </a:stretch>
        </p:blipFill>
        <p:spPr>
          <a:xfrm>
            <a:off x="7801238" y="1488523"/>
            <a:ext cx="5972031" cy="4182435"/>
          </a:xfrm>
          <a:prstGeom prst="rect">
            <a:avLst/>
          </a:prstGeom>
          <a:effectLst>
            <a:outerShdw blurRad="50800" dist="38100" dir="5400000" algn="t" rotWithShape="0">
              <a:prstClr val="black">
                <a:alpha val="40000"/>
              </a:prstClr>
            </a:outerShdw>
            <a:softEdge rad="63500"/>
          </a:effectLst>
        </p:spPr>
      </p:pic>
      <p:pic>
        <p:nvPicPr>
          <p:cNvPr id="6" name="Picture 5">
            <a:extLst>
              <a:ext uri="{FF2B5EF4-FFF2-40B4-BE49-F238E27FC236}">
                <a16:creationId xmlns:a16="http://schemas.microsoft.com/office/drawing/2014/main" id="{9914AC07-DB43-2949-E3B3-ECD6C9296084}"/>
              </a:ext>
            </a:extLst>
          </p:cNvPr>
          <p:cNvPicPr>
            <a:picLocks noChangeAspect="1"/>
          </p:cNvPicPr>
          <p:nvPr/>
        </p:nvPicPr>
        <p:blipFill>
          <a:blip r:embed="rId4"/>
          <a:stretch>
            <a:fillRect/>
          </a:stretch>
        </p:blipFill>
        <p:spPr>
          <a:xfrm>
            <a:off x="705131" y="3501282"/>
            <a:ext cx="6011542" cy="4550783"/>
          </a:xfrm>
          <a:prstGeom prst="rect">
            <a:avLst/>
          </a:prstGeom>
          <a:effectLst>
            <a:outerShdw blurRad="50800" dist="38100" dir="8100000" algn="tr" rotWithShape="0">
              <a:prstClr val="black">
                <a:alpha val="40000"/>
              </a:prstClr>
            </a:outerShdw>
            <a:softEdge rad="63500"/>
          </a:effectLst>
        </p:spPr>
      </p:pic>
      <p:sp>
        <p:nvSpPr>
          <p:cNvPr id="10" name="TextBox 9">
            <a:extLst>
              <a:ext uri="{FF2B5EF4-FFF2-40B4-BE49-F238E27FC236}">
                <a16:creationId xmlns:a16="http://schemas.microsoft.com/office/drawing/2014/main" id="{F905D2A8-4B74-81A4-0795-AA421725842C}"/>
              </a:ext>
            </a:extLst>
          </p:cNvPr>
          <p:cNvSpPr txBox="1"/>
          <p:nvPr/>
        </p:nvSpPr>
        <p:spPr>
          <a:xfrm>
            <a:off x="965741" y="1768478"/>
            <a:ext cx="6342077" cy="1015663"/>
          </a:xfrm>
          <a:prstGeom prst="rect">
            <a:avLst/>
          </a:prstGeom>
          <a:noFill/>
        </p:spPr>
        <p:txBody>
          <a:bodyPr wrap="square" rtlCol="0">
            <a:spAutoFit/>
          </a:bodyPr>
          <a:lstStyle/>
          <a:p>
            <a:r>
              <a:rPr lang="en-US" sz="2000" i="1" dirty="0">
                <a:solidFill>
                  <a:srgbClr val="72B6A1"/>
                </a:solidFill>
                <a:latin typeface="Georgia" panose="02040502050405020303" pitchFamily="18" charset="0"/>
              </a:rPr>
              <a:t>It seems that the price of Automatic car in Renault starts above 5 Lakh and only Manual Transmission are sold from Mahindra.</a:t>
            </a:r>
          </a:p>
        </p:txBody>
      </p:sp>
      <p:pic>
        <p:nvPicPr>
          <p:cNvPr id="12" name="Graphic 11" descr="Right pointing backhand index">
            <a:extLst>
              <a:ext uri="{FF2B5EF4-FFF2-40B4-BE49-F238E27FC236}">
                <a16:creationId xmlns:a16="http://schemas.microsoft.com/office/drawing/2014/main" id="{BE26363C-F7BC-B685-90C1-CBAE244B2A9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084379" y="2431036"/>
            <a:ext cx="353939" cy="353939"/>
          </a:xfrm>
          <a:prstGeom prst="rect">
            <a:avLst/>
          </a:prstGeom>
        </p:spPr>
      </p:pic>
      <p:sp>
        <p:nvSpPr>
          <p:cNvPr id="13" name="TextBox 12">
            <a:extLst>
              <a:ext uri="{FF2B5EF4-FFF2-40B4-BE49-F238E27FC236}">
                <a16:creationId xmlns:a16="http://schemas.microsoft.com/office/drawing/2014/main" id="{49D2EC42-C5C8-5170-6F61-0BF2B5E9C73F}"/>
              </a:ext>
            </a:extLst>
          </p:cNvPr>
          <p:cNvSpPr txBox="1"/>
          <p:nvPr/>
        </p:nvSpPr>
        <p:spPr>
          <a:xfrm>
            <a:off x="6887817" y="6679220"/>
            <a:ext cx="6913024" cy="707886"/>
          </a:xfrm>
          <a:prstGeom prst="rect">
            <a:avLst/>
          </a:prstGeom>
          <a:noFill/>
        </p:spPr>
        <p:txBody>
          <a:bodyPr wrap="square" rtlCol="0">
            <a:spAutoFit/>
          </a:bodyPr>
          <a:lstStyle/>
          <a:p>
            <a:r>
              <a:rPr lang="en-US" sz="2000" i="1" dirty="0">
                <a:solidFill>
                  <a:srgbClr val="3274A1"/>
                </a:solidFill>
                <a:latin typeface="Georgia" panose="02040502050405020303" pitchFamily="18" charset="0"/>
              </a:rPr>
              <a:t>Also, the ownership type plays a vital role in buying a used cars. The cars from First owner are highly purchased.</a:t>
            </a:r>
          </a:p>
        </p:txBody>
      </p:sp>
      <p:pic>
        <p:nvPicPr>
          <p:cNvPr id="15" name="Graphic 14" descr="Right pointing backhand index">
            <a:extLst>
              <a:ext uri="{FF2B5EF4-FFF2-40B4-BE49-F238E27FC236}">
                <a16:creationId xmlns:a16="http://schemas.microsoft.com/office/drawing/2014/main" id="{365D00F1-133B-B747-8C05-2EAAB06BA3E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flipH="1">
            <a:off x="13242022" y="7030490"/>
            <a:ext cx="356616" cy="35661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B02436A-E9D1-7E12-530D-C93F1D53E8AF}"/>
              </a:ext>
            </a:extLst>
          </p:cNvPr>
          <p:cNvPicPr>
            <a:picLocks noChangeAspect="1"/>
          </p:cNvPicPr>
          <p:nvPr/>
        </p:nvPicPr>
        <p:blipFill>
          <a:blip r:embed="rId2"/>
          <a:stretch>
            <a:fillRect/>
          </a:stretch>
        </p:blipFill>
        <p:spPr>
          <a:xfrm>
            <a:off x="7315201" y="427926"/>
            <a:ext cx="5931296" cy="4872486"/>
          </a:xfrm>
          <a:prstGeom prst="rect">
            <a:avLst/>
          </a:prstGeom>
          <a:effectLst>
            <a:outerShdw blurRad="50800" dist="38100" algn="l" rotWithShape="0">
              <a:prstClr val="black">
                <a:alpha val="40000"/>
              </a:prstClr>
            </a:outerShdw>
            <a:softEdge rad="63500"/>
          </a:effectLst>
        </p:spPr>
      </p:pic>
      <p:sp>
        <p:nvSpPr>
          <p:cNvPr id="9" name="TextBox 8">
            <a:extLst>
              <a:ext uri="{FF2B5EF4-FFF2-40B4-BE49-F238E27FC236}">
                <a16:creationId xmlns:a16="http://schemas.microsoft.com/office/drawing/2014/main" id="{10D4904F-290B-83D9-4A96-451F13255622}"/>
              </a:ext>
            </a:extLst>
          </p:cNvPr>
          <p:cNvSpPr txBox="1"/>
          <p:nvPr/>
        </p:nvSpPr>
        <p:spPr>
          <a:xfrm>
            <a:off x="992556" y="230792"/>
            <a:ext cx="6221046" cy="3508653"/>
          </a:xfrm>
          <a:prstGeom prst="rect">
            <a:avLst/>
          </a:prstGeom>
          <a:noFill/>
        </p:spPr>
        <p:txBody>
          <a:bodyPr wrap="square" rtlCol="0">
            <a:spAutoFit/>
          </a:bodyPr>
          <a:lstStyle/>
          <a:p>
            <a:r>
              <a:rPr lang="en-US" sz="2400" dirty="0">
                <a:solidFill>
                  <a:srgbClr val="631F53"/>
                </a:solidFill>
                <a:latin typeface="Britannic Bold" panose="020B0903060703020204" pitchFamily="34" charset="0"/>
              </a:rPr>
              <a:t>CORRELATION</a:t>
            </a:r>
          </a:p>
          <a:p>
            <a:endParaRPr lang="en-US" sz="2000" dirty="0">
              <a:solidFill>
                <a:srgbClr val="631F53"/>
              </a:solidFill>
            </a:endParaRPr>
          </a:p>
          <a:p>
            <a:r>
              <a:rPr lang="en-US" sz="2000" i="1" dirty="0">
                <a:solidFill>
                  <a:srgbClr val="631F53"/>
                </a:solidFill>
                <a:latin typeface="Georgia" panose="02040502050405020303" pitchFamily="18" charset="0"/>
              </a:rPr>
              <a:t>The correlation matrix shows that current price is strongly correlated with original price(0.55), indicating that a car’s original price significantly impacts its current price. There are moderate correlation between car model and fuel type(0.49) and between car title and  fuel type(0.49), suggesting some relationship between car characteristics and fuel type.</a:t>
            </a:r>
            <a:endParaRPr lang="en-US" i="1" dirty="0">
              <a:latin typeface="Georgia" panose="02040502050405020303" pitchFamily="18" charset="0"/>
            </a:endParaRPr>
          </a:p>
          <a:p>
            <a:endParaRPr lang="en-US" dirty="0"/>
          </a:p>
        </p:txBody>
      </p:sp>
      <p:pic>
        <p:nvPicPr>
          <p:cNvPr id="13" name="Picture 12">
            <a:extLst>
              <a:ext uri="{FF2B5EF4-FFF2-40B4-BE49-F238E27FC236}">
                <a16:creationId xmlns:a16="http://schemas.microsoft.com/office/drawing/2014/main" id="{EAB81731-21C7-F15D-3597-D5D0A609D8B3}"/>
              </a:ext>
            </a:extLst>
          </p:cNvPr>
          <p:cNvPicPr>
            <a:picLocks noChangeAspect="1"/>
          </p:cNvPicPr>
          <p:nvPr/>
        </p:nvPicPr>
        <p:blipFill>
          <a:blip r:embed="rId3"/>
          <a:stretch>
            <a:fillRect/>
          </a:stretch>
        </p:blipFill>
        <p:spPr>
          <a:xfrm>
            <a:off x="625232" y="3765220"/>
            <a:ext cx="6015198" cy="4233588"/>
          </a:xfrm>
          <a:prstGeom prst="rect">
            <a:avLst/>
          </a:prstGeom>
          <a:effectLst>
            <a:outerShdw blurRad="50800" dist="38100" dir="10800000" algn="r" rotWithShape="0">
              <a:prstClr val="black">
                <a:alpha val="40000"/>
              </a:prstClr>
            </a:outerShdw>
            <a:softEdge rad="63500"/>
          </a:effectLst>
        </p:spPr>
      </p:pic>
      <p:sp>
        <p:nvSpPr>
          <p:cNvPr id="14" name="TextBox 13">
            <a:extLst>
              <a:ext uri="{FF2B5EF4-FFF2-40B4-BE49-F238E27FC236}">
                <a16:creationId xmlns:a16="http://schemas.microsoft.com/office/drawing/2014/main" id="{B7296832-FCA7-A48A-E720-FD89327C0813}"/>
              </a:ext>
            </a:extLst>
          </p:cNvPr>
          <p:cNvSpPr txBox="1"/>
          <p:nvPr/>
        </p:nvSpPr>
        <p:spPr>
          <a:xfrm>
            <a:off x="6916615" y="5925592"/>
            <a:ext cx="5931296" cy="707886"/>
          </a:xfrm>
          <a:prstGeom prst="rect">
            <a:avLst/>
          </a:prstGeom>
          <a:noFill/>
        </p:spPr>
        <p:txBody>
          <a:bodyPr wrap="square" rtlCol="0">
            <a:spAutoFit/>
          </a:bodyPr>
          <a:lstStyle/>
          <a:p>
            <a:r>
              <a:rPr lang="en-US" sz="2000" i="1" dirty="0">
                <a:solidFill>
                  <a:srgbClr val="72B6A1"/>
                </a:solidFill>
                <a:latin typeface="Georgia" panose="02040502050405020303" pitchFamily="18" charset="0"/>
              </a:rPr>
              <a:t>The maximum price of car was in the year 2021, and that for Automatic Transmission is far high.</a:t>
            </a:r>
          </a:p>
        </p:txBody>
      </p:sp>
    </p:spTree>
    <p:extLst>
      <p:ext uri="{BB962C8B-B14F-4D97-AF65-F5344CB8AC3E}">
        <p14:creationId xmlns:p14="http://schemas.microsoft.com/office/powerpoint/2010/main" val="1798173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ABA21F-F70F-7311-A171-5B64DB1576B5}"/>
              </a:ext>
            </a:extLst>
          </p:cNvPr>
          <p:cNvPicPr>
            <a:picLocks noChangeAspect="1"/>
          </p:cNvPicPr>
          <p:nvPr/>
        </p:nvPicPr>
        <p:blipFill>
          <a:blip r:embed="rId2"/>
          <a:stretch>
            <a:fillRect/>
          </a:stretch>
        </p:blipFill>
        <p:spPr>
          <a:xfrm>
            <a:off x="965975" y="388107"/>
            <a:ext cx="5630210" cy="4433790"/>
          </a:xfrm>
          <a:prstGeom prst="rect">
            <a:avLst/>
          </a:prstGeom>
          <a:effectLst>
            <a:outerShdw blurRad="50800" dist="38100" dir="8100000" algn="tr" rotWithShape="0">
              <a:prstClr val="black">
                <a:alpha val="40000"/>
              </a:prstClr>
            </a:outerShdw>
            <a:softEdge rad="63500"/>
          </a:effectLst>
        </p:spPr>
      </p:pic>
      <p:pic>
        <p:nvPicPr>
          <p:cNvPr id="6" name="Picture 5">
            <a:extLst>
              <a:ext uri="{FF2B5EF4-FFF2-40B4-BE49-F238E27FC236}">
                <a16:creationId xmlns:a16="http://schemas.microsoft.com/office/drawing/2014/main" id="{4A9D9FFD-E856-96FE-422C-02BC81AA6CC3}"/>
              </a:ext>
            </a:extLst>
          </p:cNvPr>
          <p:cNvPicPr>
            <a:picLocks noChangeAspect="1"/>
          </p:cNvPicPr>
          <p:nvPr/>
        </p:nvPicPr>
        <p:blipFill>
          <a:blip r:embed="rId3"/>
          <a:stretch>
            <a:fillRect/>
          </a:stretch>
        </p:blipFill>
        <p:spPr>
          <a:xfrm>
            <a:off x="8034217" y="3219938"/>
            <a:ext cx="5807770" cy="4393970"/>
          </a:xfrm>
          <a:prstGeom prst="rect">
            <a:avLst/>
          </a:prstGeom>
          <a:effectLst>
            <a:outerShdw blurRad="50800" dist="38100" dir="8100000" algn="tr" rotWithShape="0">
              <a:prstClr val="black">
                <a:alpha val="40000"/>
              </a:prstClr>
            </a:outerShdw>
            <a:softEdge rad="63500"/>
          </a:effectLst>
        </p:spPr>
      </p:pic>
      <p:sp>
        <p:nvSpPr>
          <p:cNvPr id="7" name="TextBox 6">
            <a:extLst>
              <a:ext uri="{FF2B5EF4-FFF2-40B4-BE49-F238E27FC236}">
                <a16:creationId xmlns:a16="http://schemas.microsoft.com/office/drawing/2014/main" id="{A055A269-456E-4E7E-537A-2C3E558304E0}"/>
              </a:ext>
            </a:extLst>
          </p:cNvPr>
          <p:cNvSpPr txBox="1"/>
          <p:nvPr/>
        </p:nvSpPr>
        <p:spPr>
          <a:xfrm>
            <a:off x="6658708" y="654823"/>
            <a:ext cx="6761249" cy="959622"/>
          </a:xfrm>
          <a:prstGeom prst="rect">
            <a:avLst/>
          </a:prstGeom>
          <a:noFill/>
        </p:spPr>
        <p:txBody>
          <a:bodyPr wrap="square" rtlCol="0">
            <a:spAutoFit/>
          </a:bodyPr>
          <a:lstStyle/>
          <a:p>
            <a:pPr>
              <a:lnSpc>
                <a:spcPct val="150000"/>
              </a:lnSpc>
            </a:pPr>
            <a:r>
              <a:rPr lang="en-US" sz="2000" i="1" dirty="0">
                <a:solidFill>
                  <a:schemeClr val="accent2">
                    <a:lumMod val="75000"/>
                  </a:schemeClr>
                </a:solidFill>
                <a:latin typeface="Georgia" panose="02040502050405020303" pitchFamily="18" charset="0"/>
              </a:rPr>
              <a:t>Overall the Manual Transmission cars was highly </a:t>
            </a:r>
          </a:p>
          <a:p>
            <a:pPr>
              <a:lnSpc>
                <a:spcPct val="150000"/>
              </a:lnSpc>
            </a:pPr>
            <a:r>
              <a:rPr lang="en-US" sz="2000" i="1" dirty="0">
                <a:solidFill>
                  <a:schemeClr val="accent2">
                    <a:lumMod val="75000"/>
                  </a:schemeClr>
                </a:solidFill>
                <a:latin typeface="Georgia" panose="02040502050405020303" pitchFamily="18" charset="0"/>
              </a:rPr>
              <a:t>sold in the brand Renault.</a:t>
            </a:r>
          </a:p>
        </p:txBody>
      </p:sp>
      <p:sp>
        <p:nvSpPr>
          <p:cNvPr id="8" name="TextBox 7">
            <a:extLst>
              <a:ext uri="{FF2B5EF4-FFF2-40B4-BE49-F238E27FC236}">
                <a16:creationId xmlns:a16="http://schemas.microsoft.com/office/drawing/2014/main" id="{E0AF4009-C48A-D026-562A-B6622DB9FB9E}"/>
              </a:ext>
            </a:extLst>
          </p:cNvPr>
          <p:cNvSpPr txBox="1"/>
          <p:nvPr/>
        </p:nvSpPr>
        <p:spPr>
          <a:xfrm>
            <a:off x="1870219" y="5572369"/>
            <a:ext cx="5630210" cy="1421287"/>
          </a:xfrm>
          <a:prstGeom prst="rect">
            <a:avLst/>
          </a:prstGeom>
          <a:noFill/>
        </p:spPr>
        <p:txBody>
          <a:bodyPr wrap="square" rtlCol="0">
            <a:spAutoFit/>
          </a:bodyPr>
          <a:lstStyle/>
          <a:p>
            <a:pPr>
              <a:lnSpc>
                <a:spcPct val="150000"/>
              </a:lnSpc>
            </a:pPr>
            <a:r>
              <a:rPr lang="en-US" sz="2000" i="1" dirty="0">
                <a:solidFill>
                  <a:srgbClr val="3274A1"/>
                </a:solidFill>
                <a:latin typeface="Georgia" panose="02040502050405020303" pitchFamily="18" charset="0"/>
              </a:rPr>
              <a:t>The box plot indicates the price of the car with respect to the fuel type. The ‘0’ indicates  Petrol and ‘1’ indicates Diesel. </a:t>
            </a:r>
          </a:p>
        </p:txBody>
      </p:sp>
    </p:spTree>
    <p:extLst>
      <p:ext uri="{BB962C8B-B14F-4D97-AF65-F5344CB8AC3E}">
        <p14:creationId xmlns:p14="http://schemas.microsoft.com/office/powerpoint/2010/main" val="2236527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AAE10C-895E-E021-4DC7-AA60B38EC720}"/>
              </a:ext>
            </a:extLst>
          </p:cNvPr>
          <p:cNvPicPr>
            <a:picLocks noChangeAspect="1"/>
          </p:cNvPicPr>
          <p:nvPr/>
        </p:nvPicPr>
        <p:blipFill>
          <a:blip r:embed="rId2"/>
          <a:stretch>
            <a:fillRect/>
          </a:stretch>
        </p:blipFill>
        <p:spPr>
          <a:xfrm>
            <a:off x="568381" y="470168"/>
            <a:ext cx="5638925" cy="5553586"/>
          </a:xfrm>
          <a:prstGeom prst="rect">
            <a:avLst/>
          </a:prstGeom>
          <a:effectLst>
            <a:outerShdw blurRad="50800" dist="38100" dir="10800000" algn="r" rotWithShape="0">
              <a:prstClr val="black">
                <a:alpha val="40000"/>
              </a:prstClr>
            </a:outerShdw>
            <a:softEdge rad="63500"/>
          </a:effectLst>
        </p:spPr>
      </p:pic>
      <p:pic>
        <p:nvPicPr>
          <p:cNvPr id="6" name="Picture 5">
            <a:extLst>
              <a:ext uri="{FF2B5EF4-FFF2-40B4-BE49-F238E27FC236}">
                <a16:creationId xmlns:a16="http://schemas.microsoft.com/office/drawing/2014/main" id="{D092C2DF-BE60-8DD0-862E-527A9B171CA8}"/>
              </a:ext>
            </a:extLst>
          </p:cNvPr>
          <p:cNvPicPr>
            <a:picLocks noChangeAspect="1"/>
          </p:cNvPicPr>
          <p:nvPr/>
        </p:nvPicPr>
        <p:blipFill>
          <a:blip r:embed="rId3"/>
          <a:stretch>
            <a:fillRect/>
          </a:stretch>
        </p:blipFill>
        <p:spPr>
          <a:xfrm>
            <a:off x="7979508" y="3176623"/>
            <a:ext cx="5957517" cy="4531070"/>
          </a:xfrm>
          <a:prstGeom prst="rect">
            <a:avLst/>
          </a:prstGeom>
          <a:effectLst>
            <a:outerShdw blurRad="50800" dist="38100" dir="13500000" algn="br" rotWithShape="0">
              <a:prstClr val="black">
                <a:alpha val="40000"/>
              </a:prstClr>
            </a:outerShdw>
            <a:softEdge rad="63500"/>
          </a:effectLst>
        </p:spPr>
      </p:pic>
      <p:sp>
        <p:nvSpPr>
          <p:cNvPr id="7" name="TextBox 6">
            <a:extLst>
              <a:ext uri="{FF2B5EF4-FFF2-40B4-BE49-F238E27FC236}">
                <a16:creationId xmlns:a16="http://schemas.microsoft.com/office/drawing/2014/main" id="{2FD09E66-3CBB-97D1-967E-284C4112F126}"/>
              </a:ext>
            </a:extLst>
          </p:cNvPr>
          <p:cNvSpPr txBox="1"/>
          <p:nvPr/>
        </p:nvSpPr>
        <p:spPr>
          <a:xfrm>
            <a:off x="6447693" y="773724"/>
            <a:ext cx="6181969" cy="1421287"/>
          </a:xfrm>
          <a:prstGeom prst="rect">
            <a:avLst/>
          </a:prstGeom>
          <a:noFill/>
        </p:spPr>
        <p:txBody>
          <a:bodyPr wrap="square" rtlCol="0">
            <a:spAutoFit/>
          </a:bodyPr>
          <a:lstStyle/>
          <a:p>
            <a:pPr>
              <a:lnSpc>
                <a:spcPct val="150000"/>
              </a:lnSpc>
            </a:pPr>
            <a:r>
              <a:rPr lang="en-US" sz="2000" i="1" dirty="0">
                <a:solidFill>
                  <a:srgbClr val="3274A1"/>
                </a:solidFill>
                <a:latin typeface="Georgia" panose="02040502050405020303" pitchFamily="18" charset="0"/>
              </a:rPr>
              <a:t>The number of vehicles available in Coimbatore and Surat are much higher than compared to other locations.</a:t>
            </a:r>
          </a:p>
        </p:txBody>
      </p:sp>
      <p:sp>
        <p:nvSpPr>
          <p:cNvPr id="8" name="TextBox 7">
            <a:extLst>
              <a:ext uri="{FF2B5EF4-FFF2-40B4-BE49-F238E27FC236}">
                <a16:creationId xmlns:a16="http://schemas.microsoft.com/office/drawing/2014/main" id="{BB9FDDCA-8E4B-D699-13D8-609D0A8E26D0}"/>
              </a:ext>
            </a:extLst>
          </p:cNvPr>
          <p:cNvSpPr txBox="1"/>
          <p:nvPr/>
        </p:nvSpPr>
        <p:spPr>
          <a:xfrm>
            <a:off x="1305171" y="6111632"/>
            <a:ext cx="6885354" cy="1421287"/>
          </a:xfrm>
          <a:prstGeom prst="rect">
            <a:avLst/>
          </a:prstGeom>
          <a:noFill/>
        </p:spPr>
        <p:txBody>
          <a:bodyPr wrap="square" rtlCol="0">
            <a:spAutoFit/>
          </a:bodyPr>
          <a:lstStyle/>
          <a:p>
            <a:pPr>
              <a:lnSpc>
                <a:spcPct val="150000"/>
              </a:lnSpc>
            </a:pPr>
            <a:r>
              <a:rPr lang="en-US" sz="2000" i="1" dirty="0">
                <a:solidFill>
                  <a:srgbClr val="3274A1"/>
                </a:solidFill>
                <a:latin typeface="Georgia" panose="02040502050405020303" pitchFamily="18" charset="0"/>
              </a:rPr>
              <a:t>The graph shows, the costumers are buying more cars in the price range between 3.5 Lakhs to 5.5 Lakhs. The numbers 60 and 80 are mapped values of Current Price.</a:t>
            </a:r>
          </a:p>
        </p:txBody>
      </p:sp>
    </p:spTree>
    <p:extLst>
      <p:ext uri="{BB962C8B-B14F-4D97-AF65-F5344CB8AC3E}">
        <p14:creationId xmlns:p14="http://schemas.microsoft.com/office/powerpoint/2010/main" val="3352684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658FCC-8F67-C5C9-7447-950CE09488F2}"/>
              </a:ext>
            </a:extLst>
          </p:cNvPr>
          <p:cNvPicPr>
            <a:picLocks noChangeAspect="1"/>
          </p:cNvPicPr>
          <p:nvPr/>
        </p:nvPicPr>
        <p:blipFill>
          <a:blip r:embed="rId2"/>
          <a:stretch>
            <a:fillRect/>
          </a:stretch>
        </p:blipFill>
        <p:spPr>
          <a:xfrm>
            <a:off x="648398" y="529723"/>
            <a:ext cx="6076351" cy="4597170"/>
          </a:xfrm>
          <a:prstGeom prst="rect">
            <a:avLst/>
          </a:prstGeom>
          <a:effectLst>
            <a:outerShdw blurRad="50800" dist="38100" algn="l" rotWithShape="0">
              <a:prstClr val="black">
                <a:alpha val="40000"/>
              </a:prstClr>
            </a:outerShdw>
            <a:softEdge rad="63500"/>
          </a:effectLst>
        </p:spPr>
      </p:pic>
      <p:pic>
        <p:nvPicPr>
          <p:cNvPr id="6" name="Picture 5">
            <a:extLst>
              <a:ext uri="{FF2B5EF4-FFF2-40B4-BE49-F238E27FC236}">
                <a16:creationId xmlns:a16="http://schemas.microsoft.com/office/drawing/2014/main" id="{837A9447-DABA-7E4E-2053-4EE710FED8E6}"/>
              </a:ext>
            </a:extLst>
          </p:cNvPr>
          <p:cNvPicPr>
            <a:picLocks noChangeAspect="1"/>
          </p:cNvPicPr>
          <p:nvPr/>
        </p:nvPicPr>
        <p:blipFill>
          <a:blip r:embed="rId3"/>
          <a:stretch>
            <a:fillRect/>
          </a:stretch>
        </p:blipFill>
        <p:spPr>
          <a:xfrm>
            <a:off x="8147837" y="3219938"/>
            <a:ext cx="5834166" cy="4434375"/>
          </a:xfrm>
          <a:prstGeom prst="rect">
            <a:avLst/>
          </a:prstGeom>
          <a:effectLst>
            <a:outerShdw blurRad="50800" dist="38100" dir="10800000" algn="r" rotWithShape="0">
              <a:prstClr val="black">
                <a:alpha val="40000"/>
              </a:prstClr>
            </a:outerShdw>
            <a:softEdge rad="63500"/>
          </a:effectLst>
        </p:spPr>
      </p:pic>
      <p:sp>
        <p:nvSpPr>
          <p:cNvPr id="7" name="TextBox 6">
            <a:extLst>
              <a:ext uri="{FF2B5EF4-FFF2-40B4-BE49-F238E27FC236}">
                <a16:creationId xmlns:a16="http://schemas.microsoft.com/office/drawing/2014/main" id="{45F816FC-7CC1-BB81-15B1-D009BC1AE8BD}"/>
              </a:ext>
            </a:extLst>
          </p:cNvPr>
          <p:cNvSpPr txBox="1"/>
          <p:nvPr/>
        </p:nvSpPr>
        <p:spPr>
          <a:xfrm>
            <a:off x="7072923" y="828431"/>
            <a:ext cx="6697785" cy="959622"/>
          </a:xfrm>
          <a:prstGeom prst="rect">
            <a:avLst/>
          </a:prstGeom>
          <a:noFill/>
        </p:spPr>
        <p:txBody>
          <a:bodyPr wrap="square" rtlCol="0">
            <a:spAutoFit/>
          </a:bodyPr>
          <a:lstStyle/>
          <a:p>
            <a:pPr>
              <a:lnSpc>
                <a:spcPct val="150000"/>
              </a:lnSpc>
            </a:pPr>
            <a:r>
              <a:rPr lang="en-US" sz="2000" i="1" dirty="0">
                <a:solidFill>
                  <a:srgbClr val="3274A1"/>
                </a:solidFill>
                <a:latin typeface="Georgia" panose="02040502050405020303" pitchFamily="18" charset="0"/>
              </a:rPr>
              <a:t>The price of 2013 modeled car was higher and lower in 2018 modeled car.</a:t>
            </a:r>
          </a:p>
        </p:txBody>
      </p:sp>
      <p:sp>
        <p:nvSpPr>
          <p:cNvPr id="8" name="TextBox 7">
            <a:extLst>
              <a:ext uri="{FF2B5EF4-FFF2-40B4-BE49-F238E27FC236}">
                <a16:creationId xmlns:a16="http://schemas.microsoft.com/office/drawing/2014/main" id="{CBAC82DE-BBA3-109C-F95A-8498F4CE6184}"/>
              </a:ext>
            </a:extLst>
          </p:cNvPr>
          <p:cNvSpPr txBox="1"/>
          <p:nvPr/>
        </p:nvSpPr>
        <p:spPr>
          <a:xfrm>
            <a:off x="1303364" y="5759939"/>
            <a:ext cx="6697785" cy="959622"/>
          </a:xfrm>
          <a:prstGeom prst="rect">
            <a:avLst/>
          </a:prstGeom>
          <a:noFill/>
        </p:spPr>
        <p:txBody>
          <a:bodyPr wrap="square" rtlCol="0">
            <a:spAutoFit/>
          </a:bodyPr>
          <a:lstStyle/>
          <a:p>
            <a:pPr>
              <a:lnSpc>
                <a:spcPct val="150000"/>
              </a:lnSpc>
            </a:pPr>
            <a:r>
              <a:rPr lang="en-US" sz="2000" i="1" dirty="0">
                <a:solidFill>
                  <a:srgbClr val="3274A1"/>
                </a:solidFill>
                <a:latin typeface="Georgia" panose="02040502050405020303" pitchFamily="18" charset="0"/>
              </a:rPr>
              <a:t>Ownership wise, the car price was higher in 2022 for 2</a:t>
            </a:r>
            <a:r>
              <a:rPr lang="en-US" sz="2000" i="1" baseline="30000" dirty="0">
                <a:solidFill>
                  <a:srgbClr val="3274A1"/>
                </a:solidFill>
                <a:latin typeface="Georgia" panose="02040502050405020303" pitchFamily="18" charset="0"/>
              </a:rPr>
              <a:t>nd</a:t>
            </a:r>
            <a:r>
              <a:rPr lang="en-US" sz="2000" i="1" dirty="0">
                <a:solidFill>
                  <a:srgbClr val="3274A1"/>
                </a:solidFill>
                <a:latin typeface="Georgia" panose="02040502050405020303" pitchFamily="18" charset="0"/>
              </a:rPr>
              <a:t> owned vehicles and lower in 2018 for 1</a:t>
            </a:r>
            <a:r>
              <a:rPr lang="en-US" sz="2000" i="1" baseline="30000" dirty="0">
                <a:solidFill>
                  <a:srgbClr val="3274A1"/>
                </a:solidFill>
                <a:latin typeface="Georgia" panose="02040502050405020303" pitchFamily="18" charset="0"/>
              </a:rPr>
              <a:t>st</a:t>
            </a:r>
            <a:r>
              <a:rPr lang="en-US" sz="2000" i="1" dirty="0">
                <a:solidFill>
                  <a:srgbClr val="3274A1"/>
                </a:solidFill>
                <a:latin typeface="Georgia" panose="02040502050405020303" pitchFamily="18" charset="0"/>
              </a:rPr>
              <a:t> owned vehicle.</a:t>
            </a:r>
          </a:p>
        </p:txBody>
      </p:sp>
    </p:spTree>
    <p:extLst>
      <p:ext uri="{BB962C8B-B14F-4D97-AF65-F5344CB8AC3E}">
        <p14:creationId xmlns:p14="http://schemas.microsoft.com/office/powerpoint/2010/main" val="35608135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515</TotalTime>
  <Words>1313</Words>
  <Application>Microsoft Office PowerPoint</Application>
  <PresentationFormat>Custom</PresentationFormat>
  <Paragraphs>127</Paragraphs>
  <Slides>17</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Britannic Bold</vt:lpstr>
      <vt:lpstr>Georgia</vt:lpstr>
      <vt:lpstr>Lucida Handwriting</vt:lpstr>
      <vt:lpstr>Source Sans Pro</vt:lpstr>
      <vt:lpstr>Source Serif Pro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fathima dilshana</cp:lastModifiedBy>
  <cp:revision>43</cp:revision>
  <dcterms:created xsi:type="dcterms:W3CDTF">2024-09-08T20:38:23Z</dcterms:created>
  <dcterms:modified xsi:type="dcterms:W3CDTF">2024-09-12T20:24:16Z</dcterms:modified>
</cp:coreProperties>
</file>